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67" r:id="rId2"/>
    <p:sldId id="368" r:id="rId3"/>
    <p:sldId id="398" r:id="rId4"/>
    <p:sldId id="384" r:id="rId5"/>
    <p:sldId id="366" r:id="rId6"/>
    <p:sldId id="351" r:id="rId7"/>
    <p:sldId id="362" r:id="rId8"/>
    <p:sldId id="401" r:id="rId9"/>
    <p:sldId id="403" r:id="rId10"/>
    <p:sldId id="375" r:id="rId11"/>
    <p:sldId id="404" r:id="rId12"/>
    <p:sldId id="373" r:id="rId13"/>
    <p:sldId id="405" r:id="rId14"/>
    <p:sldId id="372" r:id="rId15"/>
    <p:sldId id="406" r:id="rId16"/>
    <p:sldId id="376" r:id="rId17"/>
    <p:sldId id="407" r:id="rId18"/>
    <p:sldId id="377" r:id="rId19"/>
    <p:sldId id="357" r:id="rId20"/>
    <p:sldId id="378" r:id="rId21"/>
    <p:sldId id="402" r:id="rId22"/>
    <p:sldId id="408" r:id="rId23"/>
    <p:sldId id="380" r:id="rId24"/>
    <p:sldId id="409" r:id="rId25"/>
    <p:sldId id="379" r:id="rId26"/>
    <p:sldId id="410" r:id="rId27"/>
    <p:sldId id="381" r:id="rId28"/>
    <p:sldId id="411" r:id="rId29"/>
    <p:sldId id="383" r:id="rId30"/>
    <p:sldId id="412" r:id="rId31"/>
    <p:sldId id="382" r:id="rId32"/>
    <p:sldId id="359" r:id="rId33"/>
    <p:sldId id="365" r:id="rId34"/>
    <p:sldId id="385" r:id="rId35"/>
    <p:sldId id="413" r:id="rId36"/>
    <p:sldId id="388" r:id="rId37"/>
    <p:sldId id="414" r:id="rId38"/>
    <p:sldId id="387" r:id="rId39"/>
    <p:sldId id="415" r:id="rId40"/>
    <p:sldId id="386" r:id="rId41"/>
    <p:sldId id="416" r:id="rId42"/>
    <p:sldId id="389" r:id="rId43"/>
    <p:sldId id="346" r:id="rId44"/>
    <p:sldId id="343" r:id="rId45"/>
    <p:sldId id="390" r:id="rId46"/>
    <p:sldId id="417" r:id="rId47"/>
    <p:sldId id="393" r:id="rId48"/>
    <p:sldId id="418" r:id="rId49"/>
    <p:sldId id="392" r:id="rId50"/>
    <p:sldId id="419" r:id="rId51"/>
    <p:sldId id="391" r:id="rId52"/>
    <p:sldId id="420" r:id="rId53"/>
    <p:sldId id="394" r:id="rId54"/>
    <p:sldId id="347" r:id="rId55"/>
    <p:sldId id="395" r:id="rId56"/>
    <p:sldId id="397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e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9701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6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335" d="100"/>
        <a:sy n="335" d="100"/>
      </p:scale>
      <p:origin x="0" y="30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904AA-7E5C-BC49-A30D-F974A1560B44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A4741-23AE-5741-B66A-5C83A7823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ED3D-64A7-9E40-9192-68E2621CC53A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B9895-EEF5-EF4C-9A56-D94D42F1ECB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23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7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2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02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02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7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7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08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08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47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98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8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7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89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89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6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6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5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55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95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95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60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6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96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23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09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90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9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9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740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740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80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80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01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9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125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597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51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440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44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18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18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2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012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29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29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959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16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34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7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0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Please, write Your notes in this field.</a:t>
            </a:r>
            <a:endParaRPr lang="en-US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0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Please, write Your notes in this field.</a:t>
            </a:r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9895-EEF5-EF4C-9A56-D94D42F1EC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930000"/>
                </a:solidFill>
                <a:latin typeface="Arial Narrow"/>
                <a:cs typeface="Arial Narrow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335881"/>
            <a:ext cx="9144000" cy="1588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©FORMAT CONSORTIUM  ALL RIGHTS RESERVED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930000"/>
                </a:solidFill>
                <a:latin typeface="Arial Narrow"/>
                <a:cs typeface="Arial Narrow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</a:t>
            </a:r>
            <a:br>
              <a:rPr lang="it-IT" dirty="0" smtClean="0"/>
            </a:b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916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>
            <a:lvl1pPr algn="ctr">
              <a:defRPr sz="1000" b="1">
                <a:latin typeface="Arial Narrow"/>
                <a:cs typeface="Arial Narrow"/>
              </a:defRPr>
            </a:lvl1pPr>
          </a:lstStyle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9007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CCFB7E84-7084-3140-87D8-2BB5CD5140F2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81934042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326954"/>
            <a:ext cx="1800000" cy="39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CB2D4-EF52-7D44-A6CF-5A979B085D0A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1CE-4A94-2746-B4C0-412D8C0B6C6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CFB7E84-7084-3140-87D8-2BB5CD5140F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93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03082"/>
          </a:xfrm>
        </p:spPr>
        <p:txBody>
          <a:bodyPr>
            <a:normAutofit/>
          </a:bodyPr>
          <a:lstStyle/>
          <a:p>
            <a:r>
              <a:rPr lang="en-US" dirty="0" smtClean="0"/>
              <a:t>Template for methodological application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FORM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06" y="511756"/>
            <a:ext cx="4574785" cy="1172724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19007" y="6360594"/>
            <a:ext cx="2133600" cy="365125"/>
          </a:xfrm>
        </p:spPr>
        <p:txBody>
          <a:bodyPr/>
          <a:lstStyle/>
          <a:p>
            <a:fld id="{CCFB7E84-7084-3140-87D8-2BB5CD5140F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57200" y="1655772"/>
            <a:ext cx="4411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WHAT 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do we need to know about the future (I)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dirty="0">
                <a:solidFill>
                  <a:srgbClr val="000000"/>
                </a:solidFill>
              </a:rPr>
              <a:t> Main outputs for </a:t>
            </a:r>
            <a:r>
              <a:rPr lang="en-US" i="1" dirty="0">
                <a:solidFill>
                  <a:srgbClr val="000000"/>
                </a:solidFill>
              </a:rPr>
              <a:t>Decision Makers (DM)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dirty="0">
                <a:solidFill>
                  <a:srgbClr val="000000"/>
                </a:solidFill>
              </a:rPr>
              <a:t> How the outputs will be applied by DM 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3487" y="1427163"/>
            <a:ext cx="38869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Highlight </a:t>
            </a:r>
          </a:p>
          <a:p>
            <a:r>
              <a:rPr lang="en-GB" dirty="0" smtClean="0"/>
              <a:t>Identify the system to be forecasted and identify what results will be required by the decision makers. Also identify how the decision makers will use the results from the forecast.</a:t>
            </a:r>
            <a:r>
              <a:rPr lang="en-US" sz="20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</p:spTree>
    <p:extLst>
      <p:ext uri="{BB962C8B-B14F-4D97-AF65-F5344CB8AC3E}">
        <p14:creationId xmlns:p14="http://schemas.microsoft.com/office/powerpoint/2010/main" val="3075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19007" y="6360594"/>
            <a:ext cx="2133600" cy="365125"/>
          </a:xfrm>
        </p:spPr>
        <p:txBody>
          <a:bodyPr/>
          <a:lstStyle/>
          <a:p>
            <a:fld id="{CCFB7E84-7084-3140-87D8-2BB5CD5140F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457200" y="1417638"/>
            <a:ext cx="23975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WHAT 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do we need to know about the future (I)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00" dirty="0">
                <a:solidFill>
                  <a:srgbClr val="000000"/>
                </a:solidFill>
              </a:rPr>
              <a:t> Main outputs for </a:t>
            </a:r>
            <a:r>
              <a:rPr lang="en-US" sz="1000" i="1" dirty="0">
                <a:solidFill>
                  <a:srgbClr val="000000"/>
                </a:solidFill>
              </a:rPr>
              <a:t>Decision Makers (DM)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00" dirty="0">
                <a:solidFill>
                  <a:srgbClr val="000000"/>
                </a:solidFill>
              </a:rPr>
              <a:t> How the outputs will be applied by DM </a:t>
            </a:r>
            <a:endParaRPr lang="en-US" sz="1000" i="1" dirty="0">
              <a:solidFill>
                <a:srgbClr val="000000"/>
              </a:solidFill>
            </a:endParaRPr>
          </a:p>
        </p:txBody>
      </p:sp>
      <p:sp>
        <p:nvSpPr>
          <p:cNvPr id="11" name="Rettangolo arrotondato 99"/>
          <p:cNvSpPr/>
          <p:nvPr/>
        </p:nvSpPr>
        <p:spPr>
          <a:xfrm>
            <a:off x="457200" y="1389935"/>
            <a:ext cx="2397573" cy="1154482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061" y="2743200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075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</a:t>
            </a:r>
            <a:r>
              <a:rPr lang="en-US" sz="3200" dirty="0"/>
              <a:t>.</a:t>
            </a:r>
            <a:r>
              <a:rPr lang="en-US" sz="3200" dirty="0" smtClean="0"/>
              <a:t>  Step FOR_3. GATE.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226776" y="1759345"/>
            <a:ext cx="4173159" cy="321250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Can we get the required results without Forecast?</a:t>
            </a:r>
          </a:p>
        </p:txBody>
      </p:sp>
      <p:sp>
        <p:nvSpPr>
          <p:cNvPr id="8" name="CasellaDiTesto 61"/>
          <p:cNvSpPr txBox="1"/>
          <p:nvPr/>
        </p:nvSpPr>
        <p:spPr>
          <a:xfrm>
            <a:off x="3460164" y="1212912"/>
            <a:ext cx="9598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TF needed</a:t>
            </a:r>
          </a:p>
        </p:txBody>
      </p:sp>
      <p:cxnSp>
        <p:nvCxnSpPr>
          <p:cNvPr id="9" name="Connettore 4 62"/>
          <p:cNvCxnSpPr/>
          <p:nvPr/>
        </p:nvCxnSpPr>
        <p:spPr>
          <a:xfrm rot="5400000" flipH="1" flipV="1">
            <a:off x="2774361" y="1036440"/>
            <a:ext cx="249664" cy="1172741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71"/>
          <p:cNvSpPr txBox="1"/>
          <p:nvPr/>
        </p:nvSpPr>
        <p:spPr>
          <a:xfrm>
            <a:off x="2570658" y="1351412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</p:txBody>
      </p:sp>
      <p:sp>
        <p:nvSpPr>
          <p:cNvPr id="11" name="CasellaDiTesto 61"/>
          <p:cNvSpPr txBox="1"/>
          <p:nvPr/>
        </p:nvSpPr>
        <p:spPr>
          <a:xfrm>
            <a:off x="3739668" y="4392959"/>
            <a:ext cx="9598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4</a:t>
            </a:r>
          </a:p>
        </p:txBody>
      </p:sp>
      <p:cxnSp>
        <p:nvCxnSpPr>
          <p:cNvPr id="12" name="Connettore 4 62"/>
          <p:cNvCxnSpPr/>
          <p:nvPr/>
        </p:nvCxnSpPr>
        <p:spPr>
          <a:xfrm>
            <a:off x="4352088" y="3353241"/>
            <a:ext cx="135779" cy="1020668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71"/>
          <p:cNvSpPr txBox="1"/>
          <p:nvPr/>
        </p:nvSpPr>
        <p:spPr>
          <a:xfrm>
            <a:off x="4402364" y="3662231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91100" y="1497978"/>
            <a:ext cx="4000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2000" dirty="0"/>
              <a:t>Highlight </a:t>
            </a:r>
          </a:p>
          <a:p>
            <a:pPr marL="1588" indent="-1588" algn="just"/>
            <a:r>
              <a:rPr lang="en-GB" sz="2000" dirty="0" smtClean="0"/>
              <a:t>This is a decision step that differentiates forecasting and problem solving activities for the formulated objectives.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57199" y="517525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</p:spTree>
    <p:extLst>
      <p:ext uri="{BB962C8B-B14F-4D97-AF65-F5344CB8AC3E}">
        <p14:creationId xmlns:p14="http://schemas.microsoft.com/office/powerpoint/2010/main" val="39198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</a:t>
            </a:r>
            <a:r>
              <a:rPr lang="en-US" sz="3200" dirty="0"/>
              <a:t>.</a:t>
            </a:r>
            <a:r>
              <a:rPr lang="en-US" sz="3200" dirty="0" smtClean="0"/>
              <a:t>  Step FOR_3. GATE.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372548" y="1600321"/>
            <a:ext cx="2343883" cy="1593896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Can we get the required results without Forecast?</a:t>
            </a:r>
          </a:p>
        </p:txBody>
      </p:sp>
      <p:sp>
        <p:nvSpPr>
          <p:cNvPr id="8" name="CasellaDiTesto 61"/>
          <p:cNvSpPr txBox="1"/>
          <p:nvPr/>
        </p:nvSpPr>
        <p:spPr>
          <a:xfrm>
            <a:off x="2704800" y="1080392"/>
            <a:ext cx="9598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TF needed</a:t>
            </a:r>
          </a:p>
        </p:txBody>
      </p:sp>
      <p:cxnSp>
        <p:nvCxnSpPr>
          <p:cNvPr id="9" name="Connettore 4 62"/>
          <p:cNvCxnSpPr/>
          <p:nvPr/>
        </p:nvCxnSpPr>
        <p:spPr>
          <a:xfrm rot="5400000" flipH="1" flipV="1">
            <a:off x="2018997" y="903920"/>
            <a:ext cx="249664" cy="1172741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71"/>
          <p:cNvSpPr txBox="1"/>
          <p:nvPr/>
        </p:nvSpPr>
        <p:spPr>
          <a:xfrm>
            <a:off x="1815294" y="1218892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</p:txBody>
      </p:sp>
      <p:sp>
        <p:nvSpPr>
          <p:cNvPr id="11" name="CasellaDiTesto 61"/>
          <p:cNvSpPr txBox="1"/>
          <p:nvPr/>
        </p:nvSpPr>
        <p:spPr>
          <a:xfrm>
            <a:off x="3902942" y="2020209"/>
            <a:ext cx="9598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4</a:t>
            </a:r>
          </a:p>
        </p:txBody>
      </p:sp>
      <p:cxnSp>
        <p:nvCxnSpPr>
          <p:cNvPr id="21" name="Connettore 4 62"/>
          <p:cNvCxnSpPr/>
          <p:nvPr/>
        </p:nvCxnSpPr>
        <p:spPr>
          <a:xfrm rot="5400000" flipH="1" flipV="1">
            <a:off x="3191739" y="1691590"/>
            <a:ext cx="249664" cy="1172741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71"/>
          <p:cNvSpPr txBox="1"/>
          <p:nvPr/>
        </p:nvSpPr>
        <p:spPr>
          <a:xfrm>
            <a:off x="3060359" y="1961637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061" y="3312209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9198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WHAT 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d</a:t>
            </a:r>
            <a:r>
              <a:rPr lang="en-US" sz="2400" dirty="0" smtClean="0">
                <a:solidFill>
                  <a:srgbClr val="000000"/>
                </a:solidFill>
              </a:rPr>
              <a:t>o we need to know about the future (II)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System to be forecasted (STF)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ime horizon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Market scope and geographic context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3487" y="1389935"/>
            <a:ext cx="38869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/>
              <a:t>Highlight </a:t>
            </a:r>
            <a:endParaRPr lang="en-GB" sz="2000" dirty="0" smtClean="0"/>
          </a:p>
          <a:p>
            <a:pPr marL="1588" indent="-1588"/>
            <a:r>
              <a:rPr lang="en-GB" sz="2000" dirty="0" smtClean="0"/>
              <a:t>This step is an elaboration of the activities in Step 1 of Stage FOR – defining main objectives, time horizon of forecasts and market and geographical context of the system to be forecasted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</p:spTree>
    <p:extLst>
      <p:ext uri="{BB962C8B-B14F-4D97-AF65-F5344CB8AC3E}">
        <p14:creationId xmlns:p14="http://schemas.microsoft.com/office/powerpoint/2010/main" val="11061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199" y="1389936"/>
            <a:ext cx="2926760" cy="966392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WHAT 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d</a:t>
            </a:r>
            <a:r>
              <a:rPr lang="en-US" sz="1100" dirty="0" smtClean="0">
                <a:solidFill>
                  <a:srgbClr val="000000"/>
                </a:solidFill>
              </a:rPr>
              <a:t>o we need to know about the future (II)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100" dirty="0" smtClean="0">
                <a:solidFill>
                  <a:srgbClr val="000000"/>
                </a:solidFill>
              </a:rPr>
              <a:t> System to be forecasted (STF)</a:t>
            </a:r>
            <a:endParaRPr lang="en-US" sz="1100" i="1" dirty="0" smtClean="0">
              <a:solidFill>
                <a:srgbClr val="000000"/>
              </a:solidFill>
            </a:endParaRP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>
                <a:solidFill>
                  <a:srgbClr val="000000"/>
                </a:solidFill>
              </a:rPr>
              <a:t>T</a:t>
            </a:r>
            <a:r>
              <a:rPr lang="en-US" sz="1100" dirty="0" smtClean="0">
                <a:solidFill>
                  <a:srgbClr val="000000"/>
                </a:solidFill>
              </a:rPr>
              <a:t>ime horizon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Market scope and geographic context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061" y="2555878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11061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FOR_5.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 (Session 1)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57899" y="1624994"/>
            <a:ext cx="42105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HOW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do we plan to learn about future?</a:t>
            </a:r>
          </a:p>
          <a:p>
            <a:pPr marL="450850" indent="-193675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Time Diagram</a:t>
            </a:r>
          </a:p>
          <a:p>
            <a:pPr marL="450850" indent="-193675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Resource plan for the TF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/>
              <a:t>Highlight </a:t>
            </a:r>
            <a:endParaRPr lang="en-GB" sz="2000" dirty="0" smtClean="0"/>
          </a:p>
          <a:p>
            <a:pPr marL="1588" indent="-1588"/>
            <a:r>
              <a:rPr lang="en-GB" sz="2000" dirty="0" smtClean="0"/>
              <a:t>While meeting beneficiaries, get decisions about resources allocation – human, data, restricted access permissions – formalize these decisions.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45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FOR_5.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 (Session 1)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6"/>
            <a:ext cx="2467210" cy="801828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57900" y="1422322"/>
            <a:ext cx="23665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HOW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do we plan to learn about future?</a:t>
            </a:r>
          </a:p>
          <a:p>
            <a:pPr marL="450850" indent="-193675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Time Diagram</a:t>
            </a:r>
          </a:p>
          <a:p>
            <a:pPr marL="450850" indent="-193675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Resource plan for the 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549" y="2386601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11823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r>
              <a:rPr lang="en-US" sz="3200" dirty="0" smtClean="0"/>
              <a:t>GATE “FOR”.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745896" y="1403745"/>
            <a:ext cx="2662591" cy="222528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02333" y="2223579"/>
            <a:ext cx="1549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Gate FOR</a:t>
            </a:r>
          </a:p>
        </p:txBody>
      </p:sp>
      <p:sp>
        <p:nvSpPr>
          <p:cNvPr id="9" name="Rounded Rectangular Callout 28"/>
          <p:cNvSpPr/>
          <p:nvPr/>
        </p:nvSpPr>
        <p:spPr>
          <a:xfrm>
            <a:off x="7394818" y="1701285"/>
            <a:ext cx="1371965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Factory visit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5979" y="3691082"/>
            <a:ext cx="5550441" cy="2662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lvl="1" indent="-1588">
              <a:spcAft>
                <a:spcPts val="600"/>
              </a:spcAft>
              <a:tabLst>
                <a:tab pos="266700" algn="l"/>
              </a:tabLst>
            </a:pPr>
            <a:r>
              <a:rPr lang="en-US" dirty="0"/>
              <a:t>In order </a:t>
            </a:r>
            <a:r>
              <a:rPr lang="en-US" i="1" dirty="0"/>
              <a:t>to set up the project </a:t>
            </a:r>
            <a:r>
              <a:rPr lang="en-US" dirty="0"/>
              <a:t>and go to the Model Stage we must have: </a:t>
            </a:r>
            <a:endParaRPr lang="en-US" dirty="0" smtClean="0"/>
          </a:p>
          <a:p>
            <a:pPr marL="360363" lvl="1" indent="-285750">
              <a:buFont typeface="Arial"/>
              <a:buChar char="•"/>
              <a:tabLst>
                <a:tab pos="358775" algn="l"/>
              </a:tabLst>
            </a:pPr>
            <a:r>
              <a:rPr lang="en-US" dirty="0" smtClean="0"/>
              <a:t>Main objectives of Forecast (Project) </a:t>
            </a:r>
            <a:endParaRPr lang="en-US" dirty="0" smtClean="0">
              <a:solidFill>
                <a:srgbClr val="00B050"/>
              </a:solidFill>
            </a:endParaRPr>
          </a:p>
          <a:p>
            <a:pPr marL="360363" lvl="1" indent="-285750">
              <a:buFont typeface="Arial"/>
              <a:buChar char="•"/>
              <a:tabLst>
                <a:tab pos="358775" algn="l"/>
              </a:tabLst>
            </a:pPr>
            <a:r>
              <a:rPr lang="en-US" dirty="0" smtClean="0"/>
              <a:t>Definition of knowledge elements for the application of the forecasting results</a:t>
            </a:r>
          </a:p>
          <a:p>
            <a:pPr marL="360363" lvl="1" indent="-285750">
              <a:buFont typeface="Arial"/>
              <a:buChar char="•"/>
              <a:tabLst>
                <a:tab pos="358775" algn="l"/>
              </a:tabLst>
            </a:pPr>
            <a:r>
              <a:rPr lang="en-US" dirty="0" smtClean="0"/>
              <a:t>Definition of Preliminary constraints for the project </a:t>
            </a:r>
          </a:p>
          <a:p>
            <a:pPr marL="360363" lvl="1" indent="-285750">
              <a:buFont typeface="Arial"/>
              <a:buChar char="•"/>
              <a:tabLst>
                <a:tab pos="358775" algn="l"/>
              </a:tabLst>
            </a:pPr>
            <a:r>
              <a:rPr lang="en-US" dirty="0" smtClean="0"/>
              <a:t>Question for Forecast (Questions to be answered at the end of study)</a:t>
            </a:r>
          </a:p>
          <a:p>
            <a:pPr marL="360363" lvl="1" indent="-285750">
              <a:buFont typeface="Arial"/>
              <a:buChar char="•"/>
              <a:tabLst>
                <a:tab pos="358775" algn="l"/>
              </a:tabLst>
            </a:pPr>
            <a:r>
              <a:rPr lang="en-US" dirty="0" smtClean="0"/>
              <a:t>Plan of Project </a:t>
            </a:r>
          </a:p>
        </p:txBody>
      </p:sp>
      <p:sp>
        <p:nvSpPr>
          <p:cNvPr id="12" name="CasellaDiTesto 61"/>
          <p:cNvSpPr txBox="1"/>
          <p:nvPr/>
        </p:nvSpPr>
        <p:spPr>
          <a:xfrm>
            <a:off x="110103" y="3445437"/>
            <a:ext cx="13858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the step 1</a:t>
            </a:r>
          </a:p>
        </p:txBody>
      </p:sp>
      <p:cxnSp>
        <p:nvCxnSpPr>
          <p:cNvPr id="13" name="Connettore 4 62"/>
          <p:cNvCxnSpPr>
            <a:stCxn id="7" idx="2"/>
          </p:cNvCxnSpPr>
          <p:nvPr/>
        </p:nvCxnSpPr>
        <p:spPr>
          <a:xfrm rot="5400000">
            <a:off x="960016" y="2840459"/>
            <a:ext cx="328611" cy="1905742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71"/>
          <p:cNvSpPr txBox="1"/>
          <p:nvPr/>
        </p:nvSpPr>
        <p:spPr>
          <a:xfrm>
            <a:off x="514351" y="3786178"/>
            <a:ext cx="13858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 Compliant</a:t>
            </a:r>
          </a:p>
        </p:txBody>
      </p:sp>
      <p:sp>
        <p:nvSpPr>
          <p:cNvPr id="21" name="CasellaDiTesto 16"/>
          <p:cNvSpPr txBox="1"/>
          <p:nvPr/>
        </p:nvSpPr>
        <p:spPr>
          <a:xfrm>
            <a:off x="3314696" y="1715573"/>
            <a:ext cx="16573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the Model</a:t>
            </a:r>
          </a:p>
          <a:p>
            <a:pPr algn="ctr"/>
            <a:r>
              <a:rPr lang="en-US" dirty="0" smtClean="0"/>
              <a:t>Stage</a:t>
            </a:r>
          </a:p>
        </p:txBody>
      </p:sp>
      <p:cxnSp>
        <p:nvCxnSpPr>
          <p:cNvPr id="30" name="Connettore 4 62"/>
          <p:cNvCxnSpPr>
            <a:stCxn id="7" idx="3"/>
          </p:cNvCxnSpPr>
          <p:nvPr/>
        </p:nvCxnSpPr>
        <p:spPr>
          <a:xfrm>
            <a:off x="3408487" y="2516385"/>
            <a:ext cx="1306388" cy="12700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71"/>
          <p:cNvSpPr txBox="1"/>
          <p:nvPr/>
        </p:nvSpPr>
        <p:spPr>
          <a:xfrm>
            <a:off x="3904409" y="2335628"/>
            <a:ext cx="3818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3813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FORmulate</a:t>
            </a:r>
            <a:r>
              <a:rPr lang="en-US" sz="3600" dirty="0" smtClean="0"/>
              <a:t> Stage. </a:t>
            </a:r>
            <a:r>
              <a:rPr lang="en-US" sz="3600" dirty="0" smtClean="0"/>
              <a:t>GATE </a:t>
            </a:r>
            <a:r>
              <a:rPr lang="en-US" sz="3600" dirty="0" smtClean="0"/>
              <a:t>“FOR”.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718"/>
            <a:ext cx="8229600" cy="49387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&lt;to set up&gt; &lt;the project&gt;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/>
              <a:t>Main objectives of Forecast (Project) </a:t>
            </a:r>
            <a:r>
              <a:rPr lang="en-US" sz="1600" dirty="0" smtClean="0">
                <a:solidFill>
                  <a:srgbClr val="00B050"/>
                </a:solidFill>
              </a:rPr>
              <a:t>(Why?)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/>
              <a:t>Definition of knowledge elements for the application of the forecasting results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00" dirty="0" smtClean="0"/>
              <a:t>Main outputs for </a:t>
            </a:r>
            <a:r>
              <a:rPr lang="en-US" sz="1200" i="1" dirty="0" smtClean="0"/>
              <a:t>Decision Makers </a:t>
            </a:r>
            <a:r>
              <a:rPr lang="en-US" sz="1200" dirty="0" smtClean="0"/>
              <a:t>(DM) </a:t>
            </a:r>
            <a:r>
              <a:rPr lang="en-US" sz="1200" dirty="0">
                <a:solidFill>
                  <a:srgbClr val="00B050"/>
                </a:solidFill>
              </a:rPr>
              <a:t>(What?)</a:t>
            </a:r>
            <a:r>
              <a:rPr lang="en-US" sz="12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00" dirty="0" smtClean="0"/>
              <a:t>How the outputs will be applied by DM </a:t>
            </a:r>
            <a:r>
              <a:rPr lang="en-US" sz="1100" dirty="0" smtClean="0">
                <a:solidFill>
                  <a:srgbClr val="00B050"/>
                </a:solidFill>
              </a:rPr>
              <a:t>(link between Why-What?)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/>
              <a:t>INTERIM CHECK: Can we get the required results without Forecast?</a:t>
            </a:r>
          </a:p>
          <a:p>
            <a:pPr marL="800100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 dirty="0" smtClean="0"/>
              <a:t>Go/</a:t>
            </a:r>
            <a:r>
              <a:rPr lang="en-US" sz="1200" dirty="0" err="1" smtClean="0"/>
              <a:t>NoGo</a:t>
            </a:r>
            <a:r>
              <a:rPr lang="en-US" sz="1200" dirty="0" smtClean="0"/>
              <a:t> -&gt; to forecasting project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/>
              <a:t>Definition of Preliminary constraints for the project </a:t>
            </a:r>
          </a:p>
          <a:p>
            <a:pPr lvl="1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1200" dirty="0"/>
              <a:t>System (Process) to be Forecasted (STF) </a:t>
            </a:r>
            <a:r>
              <a:rPr lang="en-US" sz="1200" dirty="0" smtClean="0"/>
              <a:t>from </a:t>
            </a:r>
            <a:r>
              <a:rPr lang="en-US" sz="1200" dirty="0"/>
              <a:t>Technological, Economics, Environmental, Social (TEES) </a:t>
            </a:r>
            <a:r>
              <a:rPr lang="en-US" sz="1200" dirty="0" smtClean="0"/>
              <a:t>perspectives </a:t>
            </a:r>
            <a:r>
              <a:rPr lang="en-US" sz="1200" dirty="0">
                <a:solidFill>
                  <a:srgbClr val="00B050"/>
                </a:solidFill>
              </a:rPr>
              <a:t>(What?) </a:t>
            </a:r>
          </a:p>
          <a:p>
            <a:pPr lvl="1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1200" dirty="0" smtClean="0"/>
              <a:t>time horizon </a:t>
            </a:r>
            <a:r>
              <a:rPr lang="en-US" sz="1200" dirty="0" smtClean="0">
                <a:solidFill>
                  <a:srgbClr val="00B050"/>
                </a:solidFill>
              </a:rPr>
              <a:t>(When?)</a:t>
            </a:r>
          </a:p>
          <a:p>
            <a:pPr lvl="1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1200" dirty="0" smtClean="0"/>
              <a:t>market scope </a:t>
            </a:r>
            <a:r>
              <a:rPr lang="en-US" sz="1200" dirty="0" smtClean="0">
                <a:solidFill>
                  <a:schemeClr val="tx1"/>
                </a:solidFill>
              </a:rPr>
              <a:t>and </a:t>
            </a:r>
            <a:r>
              <a:rPr lang="en-US" sz="1200" dirty="0" smtClean="0"/>
              <a:t>geographic context </a:t>
            </a:r>
            <a:r>
              <a:rPr lang="en-US" sz="1200" dirty="0" smtClean="0">
                <a:solidFill>
                  <a:srgbClr val="00B050"/>
                </a:solidFill>
              </a:rPr>
              <a:t>(Where?)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/>
              <a:t>Question for Forecast (Questions to be answered at the end of study)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600" dirty="0" smtClean="0"/>
              <a:t>Plan of Project </a:t>
            </a:r>
            <a:r>
              <a:rPr lang="en-US" sz="1600" dirty="0">
                <a:solidFill>
                  <a:srgbClr val="00B050"/>
                </a:solidFill>
              </a:rPr>
              <a:t>(How?</a:t>
            </a:r>
            <a:r>
              <a:rPr lang="en-US" sz="1600" dirty="0" smtClean="0">
                <a:solidFill>
                  <a:srgbClr val="00B050"/>
                </a:solidFill>
              </a:rPr>
              <a:t>)</a:t>
            </a:r>
            <a:endParaRPr lang="en-US" sz="16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00" dirty="0" smtClean="0"/>
              <a:t>Time diagram (Gantt or similar)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00" dirty="0" smtClean="0"/>
              <a:t>Resources for the activity (People, knowledge, IT instruments,…)</a:t>
            </a:r>
            <a:endParaRPr lang="en-US" sz="12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How to use this template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719" y="1042991"/>
            <a:ext cx="83819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Before </a:t>
            </a:r>
            <a:r>
              <a:rPr lang="en-US" sz="2000" dirty="0" smtClean="0"/>
              <a:t>using </a:t>
            </a:r>
            <a:r>
              <a:rPr lang="en-US" sz="2000" dirty="0" smtClean="0"/>
              <a:t>this template, please, read these documents: …..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main function of this template is to </a:t>
            </a:r>
            <a:r>
              <a:rPr lang="en-US" sz="2000" dirty="0" smtClean="0"/>
              <a:t>store the </a:t>
            </a:r>
            <a:r>
              <a:rPr lang="en-US" sz="2000" dirty="0" smtClean="0"/>
              <a:t>results of the sessions.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This Template gives an answer to </a:t>
            </a:r>
            <a:r>
              <a:rPr lang="en-US" sz="2000" dirty="0" smtClean="0"/>
              <a:t>the </a:t>
            </a:r>
            <a:r>
              <a:rPr lang="en-US" sz="2000" dirty="0" smtClean="0"/>
              <a:t>question: What and How to </a:t>
            </a:r>
            <a:r>
              <a:rPr lang="en-US" sz="2000" dirty="0" smtClean="0"/>
              <a:t>store.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Handbook gives more detail instructions </a:t>
            </a:r>
            <a:r>
              <a:rPr lang="en-US" sz="2000" dirty="0" smtClean="0"/>
              <a:t>(Step </a:t>
            </a:r>
            <a:r>
              <a:rPr lang="en-US" sz="2000" dirty="0" smtClean="0"/>
              <a:t>by </a:t>
            </a:r>
            <a:r>
              <a:rPr lang="en-US" sz="2000" dirty="0" smtClean="0"/>
              <a:t>Step).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You can generate a draft version of the Report based on this slides.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For this goal, please, write Your text in the field of notes: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For References, please, use the last slide in this presentation.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139" y="3880335"/>
            <a:ext cx="3450305" cy="207094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368996" y="4748462"/>
            <a:ext cx="4887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930000"/>
                </a:solidFill>
              </a:rPr>
              <a:t>In order to generate a draft version of a Report, please, write Your text in the field of notes.</a:t>
            </a:r>
            <a:endParaRPr lang="en-US" b="1" dirty="0">
              <a:solidFill>
                <a:srgbClr val="930000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 flipH="1">
            <a:off x="4256702" y="5466650"/>
            <a:ext cx="443009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3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(M) 	Stage: &lt;to model&gt;  &lt;existing knowledge&gt;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11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28AAB1-5AAF-49D2-BBBA-3E544EE2EDBE}" type="slidenum">
              <a:rPr lang="en-US" sz="1000" b="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000" b="1" dirty="0">
              <a:solidFill>
                <a:schemeClr val="tx1">
                  <a:tint val="75000"/>
                </a:schemeClr>
              </a:solidFill>
              <a:latin typeface="Arial Narrow"/>
              <a:cs typeface="Arial Narrow"/>
            </a:endParaRPr>
          </a:p>
        </p:txBody>
      </p:sp>
      <p:cxnSp>
        <p:nvCxnSpPr>
          <p:cNvPr id="12" name="Connettore 2 10"/>
          <p:cNvCxnSpPr>
            <a:stCxn id="13" idx="3"/>
            <a:endCxn id="14" idx="1"/>
          </p:cNvCxnSpPr>
          <p:nvPr/>
        </p:nvCxnSpPr>
        <p:spPr>
          <a:xfrm>
            <a:off x="2803525" y="2068330"/>
            <a:ext cx="24288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4"/>
          <p:cNvSpPr/>
          <p:nvPr/>
        </p:nvSpPr>
        <p:spPr>
          <a:xfrm>
            <a:off x="1055688" y="1238068"/>
            <a:ext cx="1747837" cy="1658937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baseline="30000" dirty="0">
                <a:solidFill>
                  <a:schemeClr val="tx1"/>
                </a:solidFill>
              </a:rPr>
              <a:t>st</a:t>
            </a:r>
            <a:r>
              <a:rPr lang="en-US" sz="2000" b="1" dirty="0">
                <a:solidFill>
                  <a:schemeClr val="tx1"/>
                </a:solidFill>
              </a:rPr>
              <a:t> - WHAT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The STF is for?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(WHY we need the STF?)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Model of STF at the functional level </a:t>
            </a:r>
          </a:p>
        </p:txBody>
      </p:sp>
      <p:sp>
        <p:nvSpPr>
          <p:cNvPr id="14" name="Rettangolo arrotondato 15"/>
          <p:cNvSpPr/>
          <p:nvPr/>
        </p:nvSpPr>
        <p:spPr>
          <a:xfrm>
            <a:off x="3046413" y="1238068"/>
            <a:ext cx="2303462" cy="1658937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en-US" sz="2000" b="1" baseline="30000" dirty="0">
                <a:solidFill>
                  <a:schemeClr val="tx1"/>
                </a:solidFill>
              </a:rPr>
              <a:t>nd</a:t>
            </a:r>
            <a:r>
              <a:rPr lang="en-US" sz="2000" b="1" dirty="0">
                <a:solidFill>
                  <a:schemeClr val="tx1"/>
                </a:solidFill>
              </a:rPr>
              <a:t> - WHICH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Systems allow to get the same results?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0" algn="l"/>
              </a:tabLst>
              <a:defRPr/>
            </a:pPr>
            <a:r>
              <a:rPr lang="en-US" sz="1200" dirty="0">
                <a:solidFill>
                  <a:schemeClr val="tx1"/>
                </a:solidFill>
              </a:rPr>
              <a:t> Description of Competitive (Alternative) technologies (solutions)</a:t>
            </a:r>
          </a:p>
        </p:txBody>
      </p:sp>
      <p:sp>
        <p:nvSpPr>
          <p:cNvPr id="15" name="Rettangolo arrotondato 25"/>
          <p:cNvSpPr/>
          <p:nvPr/>
        </p:nvSpPr>
        <p:spPr>
          <a:xfrm>
            <a:off x="5530850" y="1238068"/>
            <a:ext cx="3294063" cy="1658937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</a:rPr>
              <a:t>rd</a:t>
            </a:r>
            <a:r>
              <a:rPr lang="en-US" sz="2000" b="1" dirty="0">
                <a:solidFill>
                  <a:schemeClr val="tx1"/>
                </a:solidFill>
              </a:rPr>
              <a:t> - HOW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To measure the Performances and the Expenses of the STF and its alternatives?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Expenses are not money but limiting resources: TIMES (time, information, materials, energy, space, knowledge)</a:t>
            </a:r>
          </a:p>
        </p:txBody>
      </p:sp>
      <p:cxnSp>
        <p:nvCxnSpPr>
          <p:cNvPr id="16" name="Connettore 2 26"/>
          <p:cNvCxnSpPr>
            <a:stCxn id="14" idx="3"/>
            <a:endCxn id="15" idx="1"/>
          </p:cNvCxnSpPr>
          <p:nvPr/>
        </p:nvCxnSpPr>
        <p:spPr>
          <a:xfrm flipV="1">
            <a:off x="5349875" y="2068330"/>
            <a:ext cx="18097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ante 32"/>
          <p:cNvSpPr/>
          <p:nvPr/>
        </p:nvSpPr>
        <p:spPr>
          <a:xfrm>
            <a:off x="457200" y="3620969"/>
            <a:ext cx="1992313" cy="2015997"/>
          </a:xfrm>
          <a:prstGeom prst="diamond">
            <a:avLst/>
          </a:prstGeom>
          <a:solidFill>
            <a:schemeClr val="bg1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Choice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WHAT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is the most promising alternative tech?</a:t>
            </a:r>
          </a:p>
        </p:txBody>
      </p:sp>
      <p:cxnSp>
        <p:nvCxnSpPr>
          <p:cNvPr id="18" name="Connettore 4 75"/>
          <p:cNvCxnSpPr>
            <a:stCxn id="15" idx="3"/>
            <a:endCxn id="17" idx="1"/>
          </p:cNvCxnSpPr>
          <p:nvPr/>
        </p:nvCxnSpPr>
        <p:spPr>
          <a:xfrm flipH="1">
            <a:off x="457200" y="2067537"/>
            <a:ext cx="8367713" cy="2561431"/>
          </a:xfrm>
          <a:prstGeom prst="bentConnector5">
            <a:avLst>
              <a:gd name="adj1" fmla="val -2732"/>
              <a:gd name="adj2" fmla="val 51022"/>
              <a:gd name="adj3" fmla="val 102732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86"/>
          <p:cNvCxnSpPr>
            <a:endCxn id="13" idx="1"/>
          </p:cNvCxnSpPr>
          <p:nvPr/>
        </p:nvCxnSpPr>
        <p:spPr>
          <a:xfrm>
            <a:off x="204788" y="2068330"/>
            <a:ext cx="8509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89"/>
          <p:cNvSpPr txBox="1">
            <a:spLocks noChangeArrowheads="1"/>
          </p:cNvSpPr>
          <p:nvPr/>
        </p:nvSpPr>
        <p:spPr bwMode="auto">
          <a:xfrm>
            <a:off x="-34925" y="1384118"/>
            <a:ext cx="1090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Calibri" pitchFamily="34" charset="0"/>
              </a:rPr>
              <a:t>From (FOR)mulate Gate</a:t>
            </a:r>
          </a:p>
        </p:txBody>
      </p:sp>
      <p:sp>
        <p:nvSpPr>
          <p:cNvPr id="21" name="Diamante 109"/>
          <p:cNvSpPr/>
          <p:nvPr/>
        </p:nvSpPr>
        <p:spPr>
          <a:xfrm>
            <a:off x="6432550" y="3839350"/>
            <a:ext cx="1587500" cy="1583998"/>
          </a:xfrm>
          <a:prstGeom prst="diamond">
            <a:avLst/>
          </a:prstGeom>
          <a:solidFill>
            <a:schemeClr val="bg1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Gate 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Connettore 4 115"/>
          <p:cNvCxnSpPr>
            <a:stCxn id="21" idx="0"/>
          </p:cNvCxnSpPr>
          <p:nvPr/>
        </p:nvCxnSpPr>
        <p:spPr>
          <a:xfrm rot="5400000" flipH="1" flipV="1">
            <a:off x="7342494" y="3493582"/>
            <a:ext cx="229575" cy="461963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sellaDiTesto 125"/>
          <p:cNvSpPr txBox="1">
            <a:spLocks noChangeArrowheads="1"/>
          </p:cNvSpPr>
          <p:nvPr/>
        </p:nvSpPr>
        <p:spPr bwMode="auto">
          <a:xfrm>
            <a:off x="7688263" y="3493905"/>
            <a:ext cx="1455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Repeat some </a:t>
            </a:r>
          </a:p>
          <a:p>
            <a:pPr algn="ctr"/>
            <a:r>
              <a:rPr lang="en-US">
                <a:latin typeface="Calibri" pitchFamily="34" charset="0"/>
              </a:rPr>
              <a:t>sub-stages</a:t>
            </a:r>
          </a:p>
        </p:txBody>
      </p:sp>
      <p:sp>
        <p:nvSpPr>
          <p:cNvPr id="25" name="CasellaDiTesto 135"/>
          <p:cNvSpPr txBox="1">
            <a:spLocks noChangeArrowheads="1"/>
          </p:cNvSpPr>
          <p:nvPr/>
        </p:nvSpPr>
        <p:spPr bwMode="auto">
          <a:xfrm>
            <a:off x="8324850" y="4301943"/>
            <a:ext cx="819150" cy="9223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To the Act</a:t>
            </a:r>
          </a:p>
          <a:p>
            <a:pPr algn="ctr"/>
            <a:r>
              <a:rPr lang="en-US">
                <a:latin typeface="Calibri" pitchFamily="34" charset="0"/>
              </a:rPr>
              <a:t>Stage</a:t>
            </a:r>
          </a:p>
        </p:txBody>
      </p:sp>
      <p:sp>
        <p:nvSpPr>
          <p:cNvPr id="26" name="Rettangolo arrotondato 107"/>
          <p:cNvSpPr/>
          <p:nvPr/>
        </p:nvSpPr>
        <p:spPr>
          <a:xfrm>
            <a:off x="3163888" y="3493905"/>
            <a:ext cx="2886075" cy="2274888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 – WHAT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the STF and its main alternative (s) are, were and are expected to be?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Description for STF (and its main alternative?) with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contexts=super-systems (TEES) and sub-systems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past history &amp; expected future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present trends</a:t>
            </a:r>
          </a:p>
        </p:txBody>
      </p:sp>
      <p:cxnSp>
        <p:nvCxnSpPr>
          <p:cNvPr id="27" name="Straight Arrow Connector 26"/>
          <p:cNvCxnSpPr>
            <a:stCxn id="17" idx="3"/>
            <a:endCxn id="26" idx="1"/>
          </p:cNvCxnSpPr>
          <p:nvPr/>
        </p:nvCxnSpPr>
        <p:spPr>
          <a:xfrm>
            <a:off x="2449513" y="4628968"/>
            <a:ext cx="714375" cy="2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3"/>
            <a:endCxn id="21" idx="1"/>
          </p:cNvCxnSpPr>
          <p:nvPr/>
        </p:nvCxnSpPr>
        <p:spPr>
          <a:xfrm>
            <a:off x="6049963" y="4631349"/>
            <a:ext cx="3825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</p:cNvCxnSpPr>
          <p:nvPr/>
        </p:nvCxnSpPr>
        <p:spPr>
          <a:xfrm flipV="1">
            <a:off x="8020050" y="4628968"/>
            <a:ext cx="404813" cy="2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614324" y="2873946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16977" y="5433587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925985" y="5832319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6491031" y="5476496"/>
            <a:ext cx="1119903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7665463" y="5236709"/>
            <a:ext cx="1371965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Factory visit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697613"/>
            <a:ext cx="413411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-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The STF is for?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(WHY we need the STF?)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 Model of STF at the functional level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Involve people having different viewpoints about the system to be forecasted.</a:t>
            </a:r>
            <a:endParaRPr lang="en-US" sz="2000" dirty="0" smtClean="0"/>
          </a:p>
          <a:p>
            <a:r>
              <a:rPr lang="en-GB" sz="2000" dirty="0" smtClean="0"/>
              <a:t>Define a uniform and robust vision about the function(s) the system is carrying out.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70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2344168" cy="924614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57200" y="1423860"/>
            <a:ext cx="2344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1</a:t>
            </a:r>
            <a:r>
              <a:rPr lang="en-US" sz="1100" b="1" baseline="30000" dirty="0"/>
              <a:t>st</a:t>
            </a:r>
            <a:r>
              <a:rPr lang="en-US" sz="1100" b="1" dirty="0"/>
              <a:t> -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The STF is for?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(WHY we need the STF?)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100" dirty="0"/>
              <a:t> Model of STF at the functional level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495226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22737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697613"/>
            <a:ext cx="413411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- WHICH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Systems allow to get the same results?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0" algn="l"/>
              </a:tabLst>
              <a:defRPr/>
            </a:pPr>
            <a:r>
              <a:rPr lang="en-US" sz="2400" dirty="0"/>
              <a:t> </a:t>
            </a:r>
            <a:r>
              <a:rPr lang="en-US" sz="2000" dirty="0"/>
              <a:t>Description of Competitive (Alternative) technologies (solutions)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Highlight </a:t>
            </a:r>
            <a:endParaRPr lang="en-GB" sz="1600" dirty="0" smtClean="0"/>
          </a:p>
          <a:p>
            <a:r>
              <a:rPr lang="en-GB" sz="1600" dirty="0" smtClean="0"/>
              <a:t>Define what can potentially compete  (technical and non-technical solutions) with the STF in the satisfaction of the same overall </a:t>
            </a:r>
            <a:r>
              <a:rPr lang="en-GB" sz="1600" dirty="0" smtClean="0"/>
              <a:t>demand.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3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2709517" cy="966393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05430"/>
            <a:ext cx="24611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2</a:t>
            </a:r>
            <a:r>
              <a:rPr lang="en-US" sz="1100" b="1" baseline="30000" dirty="0"/>
              <a:t>nd</a:t>
            </a:r>
            <a:r>
              <a:rPr lang="en-US" sz="1100" b="1" dirty="0"/>
              <a:t> - WHICH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Systems allow to get the same results?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0" algn="l"/>
              </a:tabLst>
              <a:defRPr/>
            </a:pPr>
            <a:r>
              <a:rPr lang="en-US" sz="1100" dirty="0"/>
              <a:t> Description of Competitive (Alternative) technologies (solutions)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549" y="2503583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513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45544"/>
            <a:ext cx="4134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- HOW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To measure the Performances and the Expenses of the STF and its alternatives?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dirty="0"/>
              <a:t>Expenses are not money but limiting resources: TIMES (time, information, materials, energy, space, 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4456"/>
            <a:ext cx="3886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Retrieve and organize knowledge of the key aspects of the alternative technologies and prepare a comparison with the current technology 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1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Stage. Step M_3.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45544"/>
            <a:ext cx="4134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- HOW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To measure the Performances and the Expenses of the STF and its alternatives?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dirty="0"/>
              <a:t>Expenses are not money but limiting resources: TIMES (time, information, materials, energy, space, knowledge)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549" y="4057756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2520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Model Stage. Step </a:t>
            </a:r>
            <a:r>
              <a:rPr lang="en-US" sz="3200" dirty="0" smtClean="0"/>
              <a:t>M_4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3)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531576" y="1403745"/>
            <a:ext cx="4173159" cy="321250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182160" y="2118469"/>
            <a:ext cx="28719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Choice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is the most promising alternative tech</a:t>
            </a:r>
            <a:r>
              <a:rPr lang="en-US" sz="2400" dirty="0" smtClean="0"/>
              <a:t>?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479425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936" y="1403745"/>
            <a:ext cx="38869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Prepare clear description of previously performed steps for facilitating assessment of alternatives. </a:t>
            </a:r>
            <a:endParaRPr lang="en-US" sz="2000" dirty="0" smtClean="0"/>
          </a:p>
          <a:p>
            <a:r>
              <a:rPr lang="en-GB" sz="2000" dirty="0" smtClean="0"/>
              <a:t>Check </a:t>
            </a:r>
            <a:r>
              <a:rPr lang="en-GB" sz="2000" dirty="0" smtClean="0"/>
              <a:t>consistency of the developed results. All members of the working team should agree on the consolidated results.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69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Model Stage. Step </a:t>
            </a:r>
            <a:r>
              <a:rPr lang="en-US" sz="3200" dirty="0" smtClean="0"/>
              <a:t>M_4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3)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531577" y="1403745"/>
            <a:ext cx="2192302" cy="1612689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Choice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is the most promising alternative tech?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549" y="3130266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691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 Stage. Step M_5.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4)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1442" y="1417638"/>
            <a:ext cx="457843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–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STF and its main alternative (s) are, were and are expected to be?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Description for STF (and its main alternative?) with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dirty="0"/>
              <a:t>contexts=super-systems (TEES) and sub-systems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dirty="0"/>
              <a:t>past history &amp; expected future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dirty="0"/>
              <a:t>present trends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54761"/>
            <a:ext cx="3886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This step allows the team of analysts to harmonize their knowledge through the integration of their different perspectives.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9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Pre-requirements for analysts and experts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719" y="1636295"/>
            <a:ext cx="8381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Text: Make pre-requirements for analysts and experts in terms of knowledge, time…” 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07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 Stage. Step M_5.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4)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1135699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1442" y="1417638"/>
            <a:ext cx="45784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4</a:t>
            </a:r>
            <a:r>
              <a:rPr lang="en-US" sz="1100" b="1" baseline="30000" dirty="0"/>
              <a:t>th</a:t>
            </a:r>
            <a:r>
              <a:rPr lang="en-US" sz="1100" b="1" dirty="0"/>
              <a:t> –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the STF and its main alternative (s) are, were and are expected to be?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Description for STF (and its main alternative?) with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100" dirty="0"/>
              <a:t>contexts=super-systems (TEES) and sub-systems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100" dirty="0"/>
              <a:t>past history &amp; expected future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100" dirty="0"/>
              <a:t>present trends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1442" y="2679054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3354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</a:t>
            </a:r>
            <a:r>
              <a:rPr lang="en-US" sz="3200" dirty="0"/>
              <a:t>Stage. </a:t>
            </a:r>
            <a:r>
              <a:rPr lang="en-US" sz="3200" dirty="0" smtClean="0"/>
              <a:t>GATE “M”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5)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531576" y="1403745"/>
            <a:ext cx="4173159" cy="321250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33132" y="2546745"/>
            <a:ext cx="1570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Gate </a:t>
            </a:r>
            <a:r>
              <a:rPr lang="en-US" sz="3600" dirty="0" smtClean="0">
                <a:solidFill>
                  <a:srgbClr val="000000"/>
                </a:solidFill>
              </a:rPr>
              <a:t>M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9" name="Rounded Rectangular Callout 28"/>
          <p:cNvSpPr/>
          <p:nvPr/>
        </p:nvSpPr>
        <p:spPr>
          <a:xfrm>
            <a:off x="7460973" y="962140"/>
            <a:ext cx="1371965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Factory visit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494665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3487" y="1543137"/>
            <a:ext cx="3886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  <a:endParaRPr lang="en-GB" sz="2000" b="1" dirty="0" smtClean="0"/>
          </a:p>
          <a:p>
            <a:r>
              <a:rPr lang="en-GB" sz="2000" b="1" dirty="0" smtClean="0"/>
              <a:t>Main Function of the M Gate:</a:t>
            </a:r>
            <a:endParaRPr lang="en-US" sz="2000" b="1" dirty="0" smtClean="0"/>
          </a:p>
          <a:p>
            <a:r>
              <a:rPr lang="en-GB" sz="2000" dirty="0" smtClean="0"/>
              <a:t>&lt;to model&gt; &lt;existing knowledge&gt;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5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Stage</a:t>
            </a:r>
            <a:r>
              <a:rPr lang="en-US" sz="3600" dirty="0"/>
              <a:t>. GATE </a:t>
            </a:r>
            <a:r>
              <a:rPr lang="en-US" sz="3600" dirty="0" smtClean="0"/>
              <a:t>“M”.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&lt;to model&gt; &lt;existing knowledge&gt;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Model of STF at the functional level </a:t>
            </a:r>
            <a:r>
              <a:rPr lang="en-US" sz="2100" dirty="0"/>
              <a:t>(logic as IDEF0)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/>
              <a:t>Description of Competitive </a:t>
            </a:r>
            <a:r>
              <a:rPr lang="en-US" sz="2800" dirty="0" smtClean="0"/>
              <a:t>(</a:t>
            </a:r>
            <a:r>
              <a:rPr lang="en-US" sz="2800" dirty="0"/>
              <a:t>Alternative</a:t>
            </a:r>
            <a:r>
              <a:rPr lang="en-US" sz="2800" dirty="0" smtClean="0"/>
              <a:t>) </a:t>
            </a:r>
            <a:r>
              <a:rPr lang="en-US" sz="2800" dirty="0"/>
              <a:t>technologies (solutions)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/>
              <a:t>A measure of Performance &amp; </a:t>
            </a:r>
            <a:r>
              <a:rPr lang="en-US" sz="2800" dirty="0" smtClean="0"/>
              <a:t>Expenses for STF and for Competitive Solutions </a:t>
            </a:r>
            <a:r>
              <a:rPr lang="en-US" sz="1900" dirty="0" smtClean="0"/>
              <a:t>(Expenses </a:t>
            </a:r>
            <a:r>
              <a:rPr lang="en-US" sz="1900" dirty="0"/>
              <a:t>are not money but limiting resources: </a:t>
            </a:r>
            <a:r>
              <a:rPr lang="en-US" sz="1900" dirty="0" smtClean="0"/>
              <a:t>TIMES (time</a:t>
            </a:r>
            <a:r>
              <a:rPr lang="en-US" sz="1900" dirty="0"/>
              <a:t>, </a:t>
            </a:r>
            <a:r>
              <a:rPr lang="en-US" sz="1900" dirty="0" smtClean="0"/>
              <a:t>information, materials</a:t>
            </a:r>
            <a:r>
              <a:rPr lang="en-US" sz="1900" dirty="0"/>
              <a:t>, </a:t>
            </a:r>
            <a:r>
              <a:rPr lang="en-US" sz="1900" dirty="0" smtClean="0"/>
              <a:t>energy, space, knowledge)</a:t>
            </a:r>
            <a:r>
              <a:rPr lang="en-US" sz="2100" dirty="0" smtClean="0"/>
              <a:t> </a:t>
            </a:r>
            <a:endParaRPr lang="en-US" sz="2100" dirty="0"/>
          </a:p>
          <a:p>
            <a:pPr lvl="2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2000" dirty="0"/>
              <a:t>Measures may be presented using ENV model</a:t>
            </a:r>
          </a:p>
          <a:p>
            <a:pPr lvl="2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2000" dirty="0"/>
              <a:t>The measure can be applied as Y axis for S-curves.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Description for STF </a:t>
            </a:r>
            <a:r>
              <a:rPr lang="en-US" sz="2100" dirty="0" smtClean="0"/>
              <a:t>(logic as System Operator)</a:t>
            </a:r>
            <a:endParaRPr lang="en-US" sz="2800" dirty="0" smtClean="0"/>
          </a:p>
          <a:p>
            <a:pPr lvl="2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contexts=super-systems (TEES) and sub-systems</a:t>
            </a:r>
          </a:p>
          <a:p>
            <a:pPr lvl="2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past history &amp; expected future</a:t>
            </a:r>
          </a:p>
          <a:p>
            <a:pPr lvl="2" indent="-3429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present trends</a:t>
            </a:r>
          </a:p>
        </p:txBody>
      </p:sp>
    </p:spTree>
    <p:extLst>
      <p:ext uri="{BB962C8B-B14F-4D97-AF65-F5344CB8AC3E}">
        <p14:creationId xmlns:p14="http://schemas.microsoft.com/office/powerpoint/2010/main" val="39253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00799" y="6360594"/>
            <a:ext cx="1935186" cy="365125"/>
          </a:xfrm>
        </p:spPr>
        <p:txBody>
          <a:bodyPr/>
          <a:lstStyle/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6410" y="274638"/>
            <a:ext cx="4776593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(A) Stage</a:t>
            </a:r>
            <a:r>
              <a:rPr lang="en-US" sz="3200" dirty="0"/>
              <a:t>: &lt;to identify&gt; &lt;future traits</a:t>
            </a:r>
            <a:r>
              <a:rPr lang="en-US" sz="3200" dirty="0" smtClean="0"/>
              <a:t>&gt; for STF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1093832" y="1617418"/>
            <a:ext cx="3216276" cy="1511999"/>
          </a:xfrm>
          <a:prstGeom prst="roundRect">
            <a:avLst>
              <a:gd name="adj" fmla="val 6140"/>
            </a:avLst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Extract limiting resources from problems of STF</a:t>
            </a:r>
          </a:p>
          <a:p>
            <a:pPr marL="358775" indent="-2857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What are the most critical problems?</a:t>
            </a:r>
          </a:p>
          <a:p>
            <a:pPr marL="358775" indent="-2857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Reformulate set of </a:t>
            </a:r>
            <a:r>
              <a:rPr lang="en-US" sz="1200" dirty="0" smtClean="0">
                <a:solidFill>
                  <a:srgbClr val="000000"/>
                </a:solidFill>
              </a:rPr>
              <a:t>problems </a:t>
            </a:r>
            <a:r>
              <a:rPr lang="en-US" sz="1200" dirty="0">
                <a:solidFill>
                  <a:srgbClr val="000000"/>
                </a:solidFill>
              </a:rPr>
              <a:t>into contradictions</a:t>
            </a:r>
          </a:p>
          <a:p>
            <a:pPr marL="358775" indent="-2857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Identify limiting resources </a:t>
            </a:r>
            <a:r>
              <a:rPr lang="en-US" sz="1200" dirty="0" smtClean="0">
                <a:solidFill>
                  <a:srgbClr val="000000"/>
                </a:solidFill>
              </a:rPr>
              <a:t>for </a:t>
            </a:r>
            <a:r>
              <a:rPr lang="en-US" sz="1200" dirty="0">
                <a:solidFill>
                  <a:srgbClr val="000000"/>
                </a:solidFill>
              </a:rPr>
              <a:t>problems </a:t>
            </a:r>
            <a:r>
              <a:rPr lang="en-US" sz="1200" dirty="0" smtClean="0">
                <a:solidFill>
                  <a:srgbClr val="000000"/>
                </a:solidFill>
              </a:rPr>
              <a:t>set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 flipV="1">
            <a:off x="267236" y="2373418"/>
            <a:ext cx="826596" cy="27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7906" y="1681652"/>
            <a:ext cx="9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Gate M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3"/>
            <a:endCxn id="26" idx="1"/>
          </p:cNvCxnSpPr>
          <p:nvPr/>
        </p:nvCxnSpPr>
        <p:spPr>
          <a:xfrm>
            <a:off x="4310108" y="2373418"/>
            <a:ext cx="212635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22340" y="4111983"/>
            <a:ext cx="3040650" cy="1660592"/>
          </a:xfrm>
          <a:prstGeom prst="roundRect">
            <a:avLst>
              <a:gd name="adj" fmla="val 6140"/>
            </a:avLst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Fit data-series about parameters measuring performance &amp; expenses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Collect and clean the data series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Fit S-curve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Improve quality of fit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076624" y="4111991"/>
            <a:ext cx="2647553" cy="1660593"/>
          </a:xfrm>
          <a:prstGeom prst="roundRect">
            <a:avLst>
              <a:gd name="adj" fmla="val 6140"/>
            </a:avLst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Build conclusions about future traits for STF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To asses features of STF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To group (chunk) features into main traits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3862990" y="4942279"/>
            <a:ext cx="213634" cy="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26" idx="3"/>
            <a:endCxn id="13" idx="1"/>
          </p:cNvCxnSpPr>
          <p:nvPr/>
        </p:nvCxnSpPr>
        <p:spPr>
          <a:xfrm flipH="1">
            <a:off x="822340" y="2373418"/>
            <a:ext cx="7569165" cy="2568861"/>
          </a:xfrm>
          <a:prstGeom prst="bentConnector5">
            <a:avLst>
              <a:gd name="adj1" fmla="val -3020"/>
              <a:gd name="adj2" fmla="val 48430"/>
              <a:gd name="adj3" fmla="val 103020"/>
            </a:avLst>
          </a:prstGeom>
          <a:ln w="12700" cmpd="sng"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9" idx="1"/>
          </p:cNvCxnSpPr>
          <p:nvPr/>
        </p:nvCxnSpPr>
        <p:spPr>
          <a:xfrm flipV="1">
            <a:off x="6724177" y="4942279"/>
            <a:ext cx="287163" cy="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4815" y="4126102"/>
            <a:ext cx="9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Stage T</a:t>
            </a:r>
            <a:endParaRPr lang="en-US" dirty="0"/>
          </a:p>
        </p:txBody>
      </p:sp>
      <p:sp>
        <p:nvSpPr>
          <p:cNvPr id="19" name="Diamond 18"/>
          <p:cNvSpPr/>
          <p:nvPr/>
        </p:nvSpPr>
        <p:spPr>
          <a:xfrm>
            <a:off x="7011340" y="4226614"/>
            <a:ext cx="1419339" cy="1431329"/>
          </a:xfrm>
          <a:prstGeom prst="diamond">
            <a:avLst/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Gate 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8430679" y="4942279"/>
            <a:ext cx="367226" cy="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/>
        </p:nvSpPr>
        <p:spPr>
          <a:xfrm>
            <a:off x="822340" y="3272685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Session 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791021" y="5847827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Session 9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74335" y="5817455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Session 8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4349282" y="3272685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Session 7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812833" y="5728170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Session 10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22743" y="1623779"/>
            <a:ext cx="3868762" cy="1499277"/>
          </a:xfrm>
          <a:prstGeom prst="roundRect">
            <a:avLst>
              <a:gd name="adj" fmla="val 6140"/>
            </a:avLst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Define set of solutions addressing limiting resources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Recognize </a:t>
            </a:r>
            <a:r>
              <a:rPr lang="en-US" sz="1200" dirty="0">
                <a:solidFill>
                  <a:srgbClr val="000000"/>
                </a:solidFill>
              </a:rPr>
              <a:t>relevant patterns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Analogical reasoning for envisioning future with patterns of evolution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Check coherence of the envisioned future with the available information about the </a:t>
            </a:r>
            <a:r>
              <a:rPr lang="en-US" sz="1200" dirty="0" smtClean="0">
                <a:solidFill>
                  <a:srgbClr val="000000"/>
                </a:solidFill>
              </a:rPr>
              <a:t>context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6)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43065"/>
            <a:ext cx="413411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Extract limiting resources from problems of STF</a:t>
            </a:r>
          </a:p>
          <a:p>
            <a:pPr marL="358775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What are the most critical problems?</a:t>
            </a:r>
          </a:p>
          <a:p>
            <a:pPr marL="358775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Reformulate set of problems into contradictions</a:t>
            </a:r>
          </a:p>
          <a:p>
            <a:pPr marL="358775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Identify limiting resources for problems </a:t>
            </a:r>
            <a:r>
              <a:rPr lang="en-US" dirty="0" smtClean="0">
                <a:solidFill>
                  <a:srgbClr val="000000"/>
                </a:solidFill>
              </a:rPr>
              <a:t>set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18702"/>
            <a:ext cx="3886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List the problems of system to be forecasted (STF) and identify limiting resources that are linked with them.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4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6)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3678750" cy="924614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6819" y="1476219"/>
            <a:ext cx="35306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Extract limiting resources from problems of STF</a:t>
            </a:r>
          </a:p>
          <a:p>
            <a:pPr marL="358775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What are the most critical problems?</a:t>
            </a:r>
          </a:p>
          <a:p>
            <a:pPr marL="358775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Reformulate set of problems into contradictions</a:t>
            </a:r>
          </a:p>
          <a:p>
            <a:pPr marL="358775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Identify limiting resources for problems </a:t>
            </a:r>
            <a:r>
              <a:rPr lang="en-US" sz="1100" dirty="0" smtClean="0">
                <a:solidFill>
                  <a:srgbClr val="000000"/>
                </a:solidFill>
              </a:rPr>
              <a:t>set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403314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41582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7)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04428"/>
            <a:ext cx="413411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Define set of solutions addressing limiting resources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Recognize relevant patterns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Analogical reasoning for envisioning future with patterns of evolution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Check coherence of the envisioned future with the available information about the </a:t>
            </a:r>
            <a:r>
              <a:rPr lang="en-US" sz="1600" dirty="0" smtClean="0">
                <a:solidFill>
                  <a:srgbClr val="000000"/>
                </a:solidFill>
              </a:rPr>
              <a:t>context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27737"/>
            <a:ext cx="3886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Identification of direction of technological development based on historical evolution of the STF. </a:t>
            </a:r>
            <a:endParaRPr lang="en-US" sz="2000" dirty="0" smtClean="0"/>
          </a:p>
          <a:p>
            <a:r>
              <a:rPr lang="en-GB" sz="2000" dirty="0" smtClean="0"/>
              <a:t>Envisioning the characteristics of future solutions for the STF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37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7)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4079812" cy="1222489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04428"/>
            <a:ext cx="41341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Define set of solutions addressing limiting resources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Recognize relevant patterns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Analogical reasoning for envisioning future with patterns of evolution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Check coherence of the envisioned future with the available information about the </a:t>
            </a:r>
            <a:r>
              <a:rPr lang="en-US" sz="1100" dirty="0" smtClean="0">
                <a:solidFill>
                  <a:srgbClr val="000000"/>
                </a:solidFill>
              </a:rPr>
              <a:t>context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2712477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5095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8)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17307"/>
            <a:ext cx="41341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Fit data-series about parameters measuring performance &amp; expenses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Collect and clean the data series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Fit S-curve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Improve quality of </a:t>
            </a:r>
            <a:r>
              <a:rPr lang="en-US" sz="2000" dirty="0" smtClean="0">
                <a:solidFill>
                  <a:srgbClr val="000000"/>
                </a:solidFill>
              </a:rPr>
              <a:t>fit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5279"/>
            <a:ext cx="3886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Highlight </a:t>
            </a:r>
            <a:endParaRPr lang="en-GB" dirty="0" smtClean="0"/>
          </a:p>
          <a:p>
            <a:r>
              <a:rPr lang="en-GB" dirty="0" smtClean="0"/>
              <a:t>Identify by quantitative measurements how technology-related parameters have evolved in the last years.</a:t>
            </a:r>
            <a:endParaRPr lang="en-US" dirty="0" smtClean="0"/>
          </a:p>
          <a:p>
            <a:r>
              <a:rPr lang="en-GB" dirty="0" smtClean="0"/>
              <a:t>Forecast by quantitative trend extrapolation how a technology is going to continue its evolution in the next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8)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282225" cy="896813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21753" y="1417638"/>
            <a:ext cx="41341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Fit data-series about parameters measuring performance &amp; expenses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Collect and clean the data series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Fit S-curve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Improve quality of </a:t>
            </a:r>
            <a:r>
              <a:rPr lang="en-US" sz="1100" dirty="0" smtClean="0">
                <a:solidFill>
                  <a:srgbClr val="000000"/>
                </a:solidFill>
              </a:rPr>
              <a:t>fit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064" y="2436737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7694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FORMAT </a:t>
            </a:r>
            <a:r>
              <a:rPr lang="en-US" sz="3200" dirty="0"/>
              <a:t>Methodology</a:t>
            </a:r>
            <a:r>
              <a:rPr lang="en-US" sz="3200" dirty="0" smtClean="0"/>
              <a:t>: Stage-Gate process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ttangolo arrotondato 7"/>
          <p:cNvSpPr/>
          <p:nvPr/>
        </p:nvSpPr>
        <p:spPr>
          <a:xfrm>
            <a:off x="893716" y="1886548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FORmulate</a:t>
            </a:r>
            <a:endParaRPr lang="it-IT" dirty="0" smtClean="0"/>
          </a:p>
          <a:p>
            <a:pPr algn="ctr"/>
            <a:r>
              <a:rPr lang="it-IT" sz="1400" dirty="0" smtClean="0"/>
              <a:t>Stage (FOR)</a:t>
            </a:r>
            <a:endParaRPr lang="it-IT" sz="14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836486" y="4252091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Act</a:t>
            </a:r>
            <a:endParaRPr lang="it-IT" dirty="0" smtClean="0"/>
          </a:p>
          <a:p>
            <a:pPr algn="ctr"/>
            <a:r>
              <a:rPr lang="it-IT" sz="1400" dirty="0" smtClean="0"/>
              <a:t>Stage(A)</a:t>
            </a:r>
            <a:endParaRPr lang="it-IT" sz="14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4701606" y="1886548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Model </a:t>
            </a:r>
          </a:p>
          <a:p>
            <a:pPr algn="ctr"/>
            <a:r>
              <a:rPr lang="it-IT" sz="1400" dirty="0" smtClean="0"/>
              <a:t>Stage(M)</a:t>
            </a:r>
            <a:endParaRPr lang="it-IT" sz="1400" dirty="0"/>
          </a:p>
        </p:txBody>
      </p:sp>
      <p:sp>
        <p:nvSpPr>
          <p:cNvPr id="11" name="Diamante 10"/>
          <p:cNvSpPr/>
          <p:nvPr/>
        </p:nvSpPr>
        <p:spPr>
          <a:xfrm>
            <a:off x="2648360" y="4055412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A 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cxnSp>
        <p:nvCxnSpPr>
          <p:cNvPr id="16" name="Connettore 4 15"/>
          <p:cNvCxnSpPr>
            <a:stCxn id="18" idx="3"/>
            <a:endCxn id="9" idx="1"/>
          </p:cNvCxnSpPr>
          <p:nvPr/>
        </p:nvCxnSpPr>
        <p:spPr>
          <a:xfrm flipH="1">
            <a:off x="836486" y="2367899"/>
            <a:ext cx="7390779" cy="2365543"/>
          </a:xfrm>
          <a:prstGeom prst="bentConnector5">
            <a:avLst>
              <a:gd name="adj1" fmla="val -3093"/>
              <a:gd name="adj2" fmla="val 54157"/>
              <a:gd name="adj3" fmla="val 103093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2693454" y="1689869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FOR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18" name="Diamante 17"/>
          <p:cNvSpPr/>
          <p:nvPr/>
        </p:nvSpPr>
        <p:spPr>
          <a:xfrm>
            <a:off x="6471474" y="1689869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M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22" name="Rettangolo arrotondato 21"/>
          <p:cNvSpPr/>
          <p:nvPr/>
        </p:nvSpPr>
        <p:spPr>
          <a:xfrm>
            <a:off x="4680859" y="4252091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Transfer</a:t>
            </a:r>
          </a:p>
          <a:p>
            <a:pPr algn="ctr"/>
            <a:r>
              <a:rPr lang="it-IT" sz="1400" dirty="0" smtClean="0"/>
              <a:t>Stage(T)</a:t>
            </a:r>
            <a:endParaRPr lang="it-IT" sz="1400" dirty="0"/>
          </a:p>
        </p:txBody>
      </p:sp>
      <p:sp>
        <p:nvSpPr>
          <p:cNvPr id="24" name="Diamante 23"/>
          <p:cNvSpPr/>
          <p:nvPr/>
        </p:nvSpPr>
        <p:spPr>
          <a:xfrm>
            <a:off x="6421164" y="4055412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T 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310574" y="5433020"/>
            <a:ext cx="19761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</a:p>
          <a:p>
            <a:pPr algn="ctr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Decision Maker</a:t>
            </a:r>
          </a:p>
        </p:txBody>
      </p:sp>
      <p:cxnSp>
        <p:nvCxnSpPr>
          <p:cNvPr id="6" name="Straight Arrow Connector 5"/>
          <p:cNvCxnSpPr>
            <a:stCxn id="8" idx="3"/>
            <a:endCxn id="17" idx="1"/>
          </p:cNvCxnSpPr>
          <p:nvPr/>
        </p:nvCxnSpPr>
        <p:spPr>
          <a:xfrm>
            <a:off x="2384769" y="2367899"/>
            <a:ext cx="30868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  <a:endCxn id="10" idx="1"/>
          </p:cNvCxnSpPr>
          <p:nvPr/>
        </p:nvCxnSpPr>
        <p:spPr>
          <a:xfrm>
            <a:off x="4449245" y="2367899"/>
            <a:ext cx="25236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18" idx="1"/>
          </p:cNvCxnSpPr>
          <p:nvPr/>
        </p:nvCxnSpPr>
        <p:spPr>
          <a:xfrm>
            <a:off x="6192659" y="2367899"/>
            <a:ext cx="27881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</p:cNvCxnSpPr>
          <p:nvPr/>
        </p:nvCxnSpPr>
        <p:spPr>
          <a:xfrm>
            <a:off x="8176955" y="4733442"/>
            <a:ext cx="405236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1" idx="1"/>
          </p:cNvCxnSpPr>
          <p:nvPr/>
        </p:nvCxnSpPr>
        <p:spPr>
          <a:xfrm>
            <a:off x="2327539" y="4733442"/>
            <a:ext cx="32082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3"/>
            <a:endCxn id="24" idx="1"/>
          </p:cNvCxnSpPr>
          <p:nvPr/>
        </p:nvCxnSpPr>
        <p:spPr>
          <a:xfrm>
            <a:off x="6171912" y="4733442"/>
            <a:ext cx="2492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  <a:endCxn id="22" idx="1"/>
          </p:cNvCxnSpPr>
          <p:nvPr/>
        </p:nvCxnSpPr>
        <p:spPr>
          <a:xfrm>
            <a:off x="4404151" y="4733442"/>
            <a:ext cx="276708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9)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697613"/>
            <a:ext cx="41341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Build conclusions about future traits for STF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To asses features of STF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To group (chunk) features into main traits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Highlight </a:t>
            </a:r>
          </a:p>
          <a:p>
            <a:r>
              <a:rPr lang="en-GB" sz="1600" dirty="0" smtClean="0"/>
              <a:t>Clear description of results from Stage M and Steps A_1, A_2, A_3 of Stage A has to be prepared. </a:t>
            </a:r>
            <a:endParaRPr lang="en-US" sz="1600" dirty="0" smtClean="0"/>
          </a:p>
          <a:p>
            <a:r>
              <a:rPr lang="en-GB" sz="1600" dirty="0" smtClean="0"/>
              <a:t>The developed result should be harmonized and checked for consistency. All members of working team should agree on the elaborated results within Step A_4.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61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Stage. Step A_4.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9)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3177423" cy="757498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80363"/>
            <a:ext cx="41341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Build conclusions about future traits for STF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To asses features of STF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To group (chunk) features into main traits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953" y="2211130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2385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 Stage. </a:t>
            </a:r>
            <a:r>
              <a:rPr lang="en-US" sz="3200" dirty="0" smtClean="0"/>
              <a:t>Gate “A”.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10)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531576" y="1403745"/>
            <a:ext cx="4173159" cy="321250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96450" y="2546745"/>
            <a:ext cx="1443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Gate 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7752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27737"/>
            <a:ext cx="38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  <a:endParaRPr lang="en-US" sz="2000" b="1" dirty="0" smtClean="0"/>
          </a:p>
          <a:p>
            <a:r>
              <a:rPr lang="en-US" sz="2000" b="1" dirty="0" smtClean="0"/>
              <a:t>Main Function of the A Gate:</a:t>
            </a:r>
          </a:p>
          <a:p>
            <a:r>
              <a:rPr lang="en-US" sz="2000" dirty="0" smtClean="0"/>
              <a:t>&lt;to identify&gt; &lt;future traits&gt; of the system to be forecasted (STF)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41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 Stage. Gate “A”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&lt;to identify&gt; &lt;future traits&gt; for System to be Forecasted (STF)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List of limiting resources preventing </a:t>
            </a:r>
            <a:r>
              <a:rPr lang="en-US" sz="2400" dirty="0"/>
              <a:t>the </a:t>
            </a:r>
            <a:r>
              <a:rPr lang="en-US" sz="2400" dirty="0" smtClean="0"/>
              <a:t>solutions </a:t>
            </a:r>
            <a:r>
              <a:rPr lang="en-US" sz="2400" dirty="0"/>
              <a:t>to </a:t>
            </a:r>
            <a:r>
              <a:rPr lang="en-US" sz="2400" dirty="0" smtClean="0"/>
              <a:t>problems that drives evolution of STF.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Direction</a:t>
            </a:r>
            <a:r>
              <a:rPr lang="en-US" sz="2400" dirty="0"/>
              <a:t>s</a:t>
            </a:r>
            <a:r>
              <a:rPr lang="en-US" sz="2400" dirty="0" smtClean="0"/>
              <a:t> of development of new solutions for STF (evolutionary trends)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Dynamics of parameter(s) measuring Performance &amp; Expenses for STF (data series and graphs)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Aggregated conclusions about future traits for STF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33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66159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(T) </a:t>
            </a:r>
            <a:r>
              <a:rPr lang="en-US" sz="3600" dirty="0"/>
              <a:t>Stage: &lt;to translate&gt; &lt;conclusions </a:t>
            </a:r>
            <a:r>
              <a:rPr lang="en-US" sz="3600" dirty="0" smtClean="0"/>
              <a:t>	about </a:t>
            </a:r>
            <a:r>
              <a:rPr lang="en-US" sz="3600" dirty="0"/>
              <a:t>traits for STF&gt; to </a:t>
            </a:r>
            <a:r>
              <a:rPr lang="en-US" sz="3600" dirty="0" smtClean="0"/>
              <a:t>DM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91778"/>
            <a:ext cx="2895600" cy="365125"/>
          </a:xfrm>
        </p:spPr>
        <p:txBody>
          <a:bodyPr/>
          <a:lstStyle/>
          <a:p>
            <a:r>
              <a:rPr lang="en-US" dirty="0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9674" y="1695686"/>
            <a:ext cx="8391299" cy="4121062"/>
            <a:chOff x="-237356" y="1812844"/>
            <a:chExt cx="8495729" cy="4511044"/>
          </a:xfrm>
        </p:grpSpPr>
        <p:sp>
          <p:nvSpPr>
            <p:cNvPr id="6" name="Rounded Rectangle 5"/>
            <p:cNvSpPr/>
            <p:nvPr/>
          </p:nvSpPr>
          <p:spPr>
            <a:xfrm>
              <a:off x="659075" y="1812844"/>
              <a:ext cx="2893869" cy="1576269"/>
            </a:xfrm>
            <a:prstGeom prst="roundRect">
              <a:avLst>
                <a:gd name="adj" fmla="val 6140"/>
              </a:avLst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600"/>
                </a:spcBef>
              </a:pPr>
              <a:r>
                <a:rPr lang="en-US" sz="1600" dirty="0" smtClean="0">
                  <a:solidFill>
                    <a:schemeClr val="tx1"/>
                  </a:solidFill>
                </a:rPr>
                <a:t>Conclusion on answer to the </a:t>
              </a:r>
              <a:r>
                <a:rPr lang="en-US" sz="1600" dirty="0">
                  <a:solidFill>
                    <a:schemeClr val="tx1"/>
                  </a:solidFill>
                </a:rPr>
                <a:t>Question to be </a:t>
              </a:r>
              <a:r>
                <a:rPr lang="en-US" sz="1600" dirty="0" smtClean="0">
                  <a:solidFill>
                    <a:schemeClr val="tx1"/>
                  </a:solidFill>
                </a:rPr>
                <a:t>Forecasted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Use conclusions from (A) to answer main question about STF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Refer to objectives and conditions set by beneficiaries and users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endCxn id="6" idx="1"/>
            </p:cNvCxnSpPr>
            <p:nvPr/>
          </p:nvCxnSpPr>
          <p:spPr>
            <a:xfrm>
              <a:off x="-237356" y="2595360"/>
              <a:ext cx="896431" cy="561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-237356" y="1874498"/>
              <a:ext cx="915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From Gate A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6713" y="1812844"/>
              <a:ext cx="1951099" cy="1576269"/>
            </a:xfrm>
            <a:prstGeom prst="roundRect">
              <a:avLst>
                <a:gd name="adj" fmla="val 6140"/>
              </a:avLst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Add final inputs into report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</a:rPr>
                <a:t>Report on stage (A)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</a:rPr>
                <a:t>Report conclusions to be presented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6" idx="3"/>
              <a:endCxn id="9" idx="1"/>
            </p:cNvCxnSpPr>
            <p:nvPr/>
          </p:nvCxnSpPr>
          <p:spPr>
            <a:xfrm>
              <a:off x="3552944" y="2600978"/>
              <a:ext cx="293769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6097709" y="1812844"/>
              <a:ext cx="2160664" cy="1576269"/>
            </a:xfrm>
            <a:prstGeom prst="roundRect">
              <a:avLst>
                <a:gd name="adj" fmla="val 6140"/>
              </a:avLst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Shape executive summary and presentation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</a:rPr>
                <a:t>Prepare text form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</a:rPr>
                <a:t>Prepare presentation slides form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59075" y="4274076"/>
              <a:ext cx="1951099" cy="1431329"/>
            </a:xfrm>
            <a:prstGeom prst="roundRect">
              <a:avLst>
                <a:gd name="adj" fmla="val 6140"/>
              </a:avLst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Deliver presentation to Beneficiaries and Users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9" idx="3"/>
              <a:endCxn id="11" idx="1"/>
            </p:cNvCxnSpPr>
            <p:nvPr/>
          </p:nvCxnSpPr>
          <p:spPr>
            <a:xfrm>
              <a:off x="5797812" y="2600978"/>
              <a:ext cx="299897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1" idx="3"/>
              <a:endCxn id="12" idx="1"/>
            </p:cNvCxnSpPr>
            <p:nvPr/>
          </p:nvCxnSpPr>
          <p:spPr>
            <a:xfrm flipH="1">
              <a:off x="659075" y="2600978"/>
              <a:ext cx="7599298" cy="2388762"/>
            </a:xfrm>
            <a:prstGeom prst="bentConnector5">
              <a:avLst>
                <a:gd name="adj1" fmla="val -3046"/>
                <a:gd name="adj2" fmla="val 59890"/>
                <a:gd name="adj3" fmla="val 111202"/>
              </a:avLst>
            </a:prstGeom>
            <a:ln w="12700" cmpd="sng"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6134715" y="4531773"/>
              <a:ext cx="1129846" cy="927774"/>
            </a:xfrm>
            <a:prstGeom prst="roundRect">
              <a:avLst>
                <a:gd name="adj" fmla="val 6140"/>
              </a:avLst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The End</a:t>
              </a:r>
            </a:p>
          </p:txBody>
        </p:sp>
        <p:cxnSp>
          <p:nvCxnSpPr>
            <p:cNvPr id="17" name="Straight Arrow Connector 16"/>
            <p:cNvCxnSpPr>
              <a:stCxn id="12" idx="3"/>
              <a:endCxn id="31" idx="1"/>
            </p:cNvCxnSpPr>
            <p:nvPr/>
          </p:nvCxnSpPr>
          <p:spPr>
            <a:xfrm>
              <a:off x="2610174" y="4989740"/>
              <a:ext cx="942770" cy="5919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262613" y="5615352"/>
              <a:ext cx="1507924" cy="707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DM requires </a:t>
              </a:r>
              <a:br>
                <a:rPr lang="en-US" i="1" dirty="0" smtClean="0"/>
              </a:br>
              <a:r>
                <a:rPr lang="en-US" i="1" dirty="0" smtClean="0"/>
                <a:t>further study. </a:t>
              </a:r>
              <a:endParaRPr lang="en-US" i="1" dirty="0"/>
            </a:p>
          </p:txBody>
        </p:sp>
        <p:sp>
          <p:nvSpPr>
            <p:cNvPr id="31" name="Diamond 30"/>
            <p:cNvSpPr/>
            <p:nvPr/>
          </p:nvSpPr>
          <p:spPr>
            <a:xfrm>
              <a:off x="3552944" y="4279995"/>
              <a:ext cx="1419339" cy="1431329"/>
            </a:xfrm>
            <a:prstGeom prst="diamond">
              <a:avLst/>
            </a:prstGeom>
            <a:solidFill>
              <a:srgbClr val="FFFFFF"/>
            </a:solidFill>
            <a:ln w="57150" cmpd="sng">
              <a:solidFill>
                <a:srgbClr val="93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Gate 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1" idx="3"/>
              <a:endCxn id="16" idx="1"/>
            </p:cNvCxnSpPr>
            <p:nvPr/>
          </p:nvCxnSpPr>
          <p:spPr>
            <a:xfrm>
              <a:off x="4972283" y="4995659"/>
              <a:ext cx="1162432" cy="1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ular Callout 19"/>
            <p:cNvSpPr/>
            <p:nvPr/>
          </p:nvSpPr>
          <p:spPr>
            <a:xfrm>
              <a:off x="364689" y="3494512"/>
              <a:ext cx="1291982" cy="441605"/>
            </a:xfrm>
            <a:prstGeom prst="wedgeRoundRectCallout">
              <a:avLst>
                <a:gd name="adj1" fmla="val -32389"/>
                <a:gd name="adj2" fmla="val -83394"/>
                <a:gd name="adj3" fmla="val 1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Session 11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ular Callout 20"/>
            <p:cNvSpPr/>
            <p:nvPr/>
          </p:nvSpPr>
          <p:spPr>
            <a:xfrm>
              <a:off x="394259" y="5882283"/>
              <a:ext cx="1291982" cy="441605"/>
            </a:xfrm>
            <a:prstGeom prst="wedgeRoundRectCallout">
              <a:avLst>
                <a:gd name="adj1" fmla="val -32389"/>
                <a:gd name="adj2" fmla="val -83394"/>
                <a:gd name="adj3" fmla="val 1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Session 12</a:t>
              </a:r>
              <a:endParaRPr lang="it-IT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6438226" y="5134030"/>
            <a:ext cx="1739521" cy="760436"/>
          </a:xfrm>
          <a:prstGeom prst="roundRect">
            <a:avLst>
              <a:gd name="adj" fmla="val 6140"/>
            </a:avLst>
          </a:prstGeom>
          <a:solidFill>
            <a:srgbClr val="FFFFFF"/>
          </a:solidFill>
          <a:ln w="57150" cmpd="sng">
            <a:solidFill>
              <a:srgbClr val="93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Next round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Start from (FOR)</a:t>
            </a:r>
          </a:p>
        </p:txBody>
      </p:sp>
      <p:cxnSp>
        <p:nvCxnSpPr>
          <p:cNvPr id="36" name="Elbow Connector 35"/>
          <p:cNvCxnSpPr>
            <a:stCxn id="31" idx="2"/>
            <a:endCxn id="32" idx="1"/>
          </p:cNvCxnSpPr>
          <p:nvPr/>
        </p:nvCxnSpPr>
        <p:spPr>
          <a:xfrm rot="16200000" flipH="1">
            <a:off x="5372724" y="4448745"/>
            <a:ext cx="257107" cy="1873897"/>
          </a:xfrm>
          <a:prstGeom prst="bentConnector2">
            <a:avLst/>
          </a:prstGeom>
          <a:ln w="12700" cmpd="sng"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65276" y="3944143"/>
            <a:ext cx="1489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DM is satisfied.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284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94581"/>
            <a:ext cx="41341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Conclusion on answer to the Question to be Forecasted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Use conclusions from (A) to answer main question about STF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Refer to objectives and conditions set by beneficiaries and </a:t>
            </a:r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Definitive description of results of Stage A has to be developed and agreed in advance.</a:t>
            </a:r>
            <a:endParaRPr lang="en-US" sz="2000" dirty="0" smtClean="0"/>
          </a:p>
          <a:p>
            <a:r>
              <a:rPr lang="en-GB" sz="2000" dirty="0" smtClean="0"/>
              <a:t>This step requires active participation from users of forecast in order to ensure clarity of answers.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7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282225" cy="808753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83456"/>
            <a:ext cx="41341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Conclusion on answer to the Question to be Forecasted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/>
              <a:t>Use conclusions from (A) to answer main question about STF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/>
              <a:t>Refer to objectives and conditions set by beneficiaries and </a:t>
            </a:r>
            <a:r>
              <a:rPr lang="en-US" sz="1100" dirty="0" smtClean="0"/>
              <a:t>users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72953" y="2322255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27981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774887"/>
            <a:ext cx="41341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Add final inputs into report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Report on stage (A)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Report conclusions to be </a:t>
            </a:r>
            <a:r>
              <a:rPr lang="en-US" sz="2000" dirty="0" smtClean="0">
                <a:solidFill>
                  <a:srgbClr val="000000"/>
                </a:solidFill>
              </a:rPr>
              <a:t>presented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17638"/>
            <a:ext cx="3886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GB" sz="2000" dirty="0" smtClean="0"/>
              <a:t>Complete the report of the project until </a:t>
            </a:r>
            <a:r>
              <a:rPr lang="en-GB" sz="2000" dirty="0" smtClean="0"/>
              <a:t>the end </a:t>
            </a:r>
            <a:r>
              <a:rPr lang="en-GB" sz="2000" dirty="0" smtClean="0"/>
              <a:t>of Stage 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7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T_2.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2852738" cy="745253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17638"/>
            <a:ext cx="26014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Add final inputs into report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Report on stage (A)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Report conclusions to be </a:t>
            </a:r>
            <a:r>
              <a:rPr lang="en-US" sz="1100" dirty="0" smtClean="0">
                <a:solidFill>
                  <a:srgbClr val="000000"/>
                </a:solidFill>
              </a:rPr>
              <a:t>presented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2330192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1795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697613"/>
            <a:ext cx="41341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Shape executive summary and presentation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Prepare text form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Prepare presentation slides form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2374" y="1419800"/>
            <a:ext cx="3886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US" sz="2000" dirty="0" smtClean="0"/>
              <a:t>Present the answers to the question for forecast and support the answers with qualitative and quantitative arguments.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46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FORMAT </a:t>
            </a:r>
            <a:r>
              <a:rPr lang="en-US" sz="3200" dirty="0"/>
              <a:t>Methodology</a:t>
            </a:r>
            <a:r>
              <a:rPr lang="en-US" sz="3200" dirty="0" smtClean="0"/>
              <a:t>: Stage-Gate process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ttangolo arrotondato 7"/>
          <p:cNvSpPr/>
          <p:nvPr/>
        </p:nvSpPr>
        <p:spPr>
          <a:xfrm>
            <a:off x="893716" y="1886548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FORmulate</a:t>
            </a:r>
          </a:p>
          <a:p>
            <a:pPr algn="ctr"/>
            <a:r>
              <a:rPr lang="it-IT" sz="1400" dirty="0" smtClean="0"/>
              <a:t>Stage (FOR)</a:t>
            </a:r>
            <a:endParaRPr lang="it-IT" sz="14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836486" y="4252091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Act</a:t>
            </a:r>
          </a:p>
          <a:p>
            <a:pPr algn="ctr"/>
            <a:r>
              <a:rPr lang="it-IT" sz="1400" dirty="0" smtClean="0"/>
              <a:t>Stage (A)</a:t>
            </a:r>
            <a:endParaRPr lang="it-IT" sz="14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4701606" y="1886548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Model </a:t>
            </a:r>
          </a:p>
          <a:p>
            <a:pPr algn="ctr"/>
            <a:r>
              <a:rPr lang="it-IT" sz="1400" dirty="0" smtClean="0"/>
              <a:t>Stage (M)</a:t>
            </a:r>
            <a:endParaRPr lang="it-IT" sz="1400" dirty="0"/>
          </a:p>
        </p:txBody>
      </p:sp>
      <p:sp>
        <p:nvSpPr>
          <p:cNvPr id="11" name="Diamante 10"/>
          <p:cNvSpPr/>
          <p:nvPr/>
        </p:nvSpPr>
        <p:spPr>
          <a:xfrm>
            <a:off x="2648360" y="4055412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A 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cxnSp>
        <p:nvCxnSpPr>
          <p:cNvPr id="16" name="Connettore 4 15"/>
          <p:cNvCxnSpPr>
            <a:stCxn id="18" idx="3"/>
            <a:endCxn id="9" idx="1"/>
          </p:cNvCxnSpPr>
          <p:nvPr/>
        </p:nvCxnSpPr>
        <p:spPr>
          <a:xfrm flipH="1">
            <a:off x="836486" y="2367899"/>
            <a:ext cx="7390779" cy="2365543"/>
          </a:xfrm>
          <a:prstGeom prst="bentConnector5">
            <a:avLst>
              <a:gd name="adj1" fmla="val -3093"/>
              <a:gd name="adj2" fmla="val 54157"/>
              <a:gd name="adj3" fmla="val 103093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2693454" y="1689869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FOR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18" name="Diamante 17"/>
          <p:cNvSpPr/>
          <p:nvPr/>
        </p:nvSpPr>
        <p:spPr>
          <a:xfrm>
            <a:off x="6471474" y="1689869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M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22" name="Rettangolo arrotondato 21"/>
          <p:cNvSpPr/>
          <p:nvPr/>
        </p:nvSpPr>
        <p:spPr>
          <a:xfrm>
            <a:off x="4680859" y="4252091"/>
            <a:ext cx="1491053" cy="962701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Transfer</a:t>
            </a:r>
          </a:p>
          <a:p>
            <a:pPr algn="ctr"/>
            <a:r>
              <a:rPr lang="it-IT" sz="1400" dirty="0" smtClean="0"/>
              <a:t>Stage (T)</a:t>
            </a:r>
            <a:endParaRPr lang="it-IT" sz="1400" dirty="0"/>
          </a:p>
        </p:txBody>
      </p:sp>
      <p:sp>
        <p:nvSpPr>
          <p:cNvPr id="24" name="Diamante 23"/>
          <p:cNvSpPr/>
          <p:nvPr/>
        </p:nvSpPr>
        <p:spPr>
          <a:xfrm>
            <a:off x="6421164" y="4055412"/>
            <a:ext cx="1755791" cy="1356059"/>
          </a:xfrm>
          <a:prstGeom prst="diamond">
            <a:avLst/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T </a:t>
            </a:r>
          </a:p>
          <a:p>
            <a:pPr algn="ctr"/>
            <a:r>
              <a:rPr lang="it-IT" dirty="0" smtClean="0"/>
              <a:t>Gate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7829209" y="4949806"/>
            <a:ext cx="1238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</a:p>
          <a:p>
            <a:pPr algn="ctr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Decision Maker</a:t>
            </a:r>
          </a:p>
        </p:txBody>
      </p:sp>
      <p:cxnSp>
        <p:nvCxnSpPr>
          <p:cNvPr id="6" name="Straight Arrow Connector 5"/>
          <p:cNvCxnSpPr>
            <a:stCxn id="8" idx="3"/>
            <a:endCxn id="17" idx="1"/>
          </p:cNvCxnSpPr>
          <p:nvPr/>
        </p:nvCxnSpPr>
        <p:spPr>
          <a:xfrm>
            <a:off x="2384769" y="2367899"/>
            <a:ext cx="30868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  <a:endCxn id="10" idx="1"/>
          </p:cNvCxnSpPr>
          <p:nvPr/>
        </p:nvCxnSpPr>
        <p:spPr>
          <a:xfrm>
            <a:off x="4449245" y="2367899"/>
            <a:ext cx="25236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18" idx="1"/>
          </p:cNvCxnSpPr>
          <p:nvPr/>
        </p:nvCxnSpPr>
        <p:spPr>
          <a:xfrm>
            <a:off x="6192659" y="2367899"/>
            <a:ext cx="27881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</p:cNvCxnSpPr>
          <p:nvPr/>
        </p:nvCxnSpPr>
        <p:spPr>
          <a:xfrm>
            <a:off x="8176955" y="4733442"/>
            <a:ext cx="405236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1" idx="1"/>
          </p:cNvCxnSpPr>
          <p:nvPr/>
        </p:nvCxnSpPr>
        <p:spPr>
          <a:xfrm>
            <a:off x="2327539" y="4733442"/>
            <a:ext cx="32082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3"/>
            <a:endCxn id="24" idx="1"/>
          </p:cNvCxnSpPr>
          <p:nvPr/>
        </p:nvCxnSpPr>
        <p:spPr>
          <a:xfrm>
            <a:off x="6171912" y="4733442"/>
            <a:ext cx="2492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  <a:endCxn id="22" idx="1"/>
          </p:cNvCxnSpPr>
          <p:nvPr/>
        </p:nvCxnSpPr>
        <p:spPr>
          <a:xfrm>
            <a:off x="4404151" y="4733442"/>
            <a:ext cx="276708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3032187" y="3123961"/>
            <a:ext cx="1283932" cy="366094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Factory visit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7585299" y="1466609"/>
            <a:ext cx="1283932" cy="366094"/>
          </a:xfrm>
          <a:prstGeom prst="wedgeRoundRectCallout">
            <a:avLst>
              <a:gd name="adj1" fmla="val -28377"/>
              <a:gd name="adj2" fmla="val 11360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Factory visit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1"/>
          <p:cNvSpPr/>
          <p:nvPr/>
        </p:nvSpPr>
        <p:spPr>
          <a:xfrm>
            <a:off x="1035557" y="3069720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ular Callout 21"/>
          <p:cNvSpPr/>
          <p:nvPr/>
        </p:nvSpPr>
        <p:spPr>
          <a:xfrm>
            <a:off x="4647412" y="3079954"/>
            <a:ext cx="1843018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Sessions 2, 3,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ular Callout 21"/>
          <p:cNvSpPr/>
          <p:nvPr/>
        </p:nvSpPr>
        <p:spPr>
          <a:xfrm>
            <a:off x="6789721" y="3094530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ular Callout 21"/>
          <p:cNvSpPr/>
          <p:nvPr/>
        </p:nvSpPr>
        <p:spPr>
          <a:xfrm>
            <a:off x="669701" y="5463973"/>
            <a:ext cx="1978659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Sessions 6,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, 8, 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ular Callout 21"/>
          <p:cNvSpPr/>
          <p:nvPr/>
        </p:nvSpPr>
        <p:spPr>
          <a:xfrm>
            <a:off x="2925358" y="5472283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ounded Rectangular Callout 21"/>
          <p:cNvSpPr/>
          <p:nvPr/>
        </p:nvSpPr>
        <p:spPr>
          <a:xfrm>
            <a:off x="4780394" y="5472283"/>
            <a:ext cx="1710036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Sessions 11, 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T_3.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11)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2892424" cy="737315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421477"/>
            <a:ext cx="41341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Shape executive summary and presentation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Prepare text form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Prepare presentation slides </a:t>
            </a:r>
            <a:r>
              <a:rPr lang="en-US" sz="1100" dirty="0" smtClean="0">
                <a:solidFill>
                  <a:srgbClr val="000000"/>
                </a:solidFill>
              </a:rPr>
              <a:t>form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953" y="2282568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3506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12)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774887"/>
            <a:ext cx="41341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Deliver presentation to Beneficiaries and Users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389935"/>
            <a:ext cx="3886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US" sz="2000" dirty="0" smtClean="0"/>
              <a:t>The STF, question for forecast and the answers to the question for forecasts will be presented to the beneficiaries.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69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Stage. Step T_4.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12)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3360738" cy="475378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513277"/>
            <a:ext cx="31094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Deliver presentation to Beneficiaries and </a:t>
            </a:r>
            <a:r>
              <a:rPr lang="en-US" sz="1100" dirty="0" smtClean="0">
                <a:solidFill>
                  <a:srgbClr val="000000"/>
                </a:solidFill>
              </a:rPr>
              <a:t>Users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061" y="1988880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9173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Transfer Stage. </a:t>
            </a:r>
            <a:r>
              <a:rPr lang="en-US" sz="3200" dirty="0" smtClean="0"/>
              <a:t>Gate “T”.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Diamante 47"/>
          <p:cNvSpPr/>
          <p:nvPr/>
        </p:nvSpPr>
        <p:spPr>
          <a:xfrm>
            <a:off x="531576" y="1403745"/>
            <a:ext cx="4173159" cy="3212500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96450" y="2546745"/>
            <a:ext cx="1443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Gate </a:t>
            </a:r>
            <a:r>
              <a:rPr lang="en-US" sz="3600" dirty="0" smtClean="0">
                <a:solidFill>
                  <a:srgbClr val="000000"/>
                </a:solidFill>
              </a:rPr>
              <a:t>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99" y="479425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3487" y="1459487"/>
            <a:ext cx="38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Highlight </a:t>
            </a:r>
          </a:p>
          <a:p>
            <a:r>
              <a:rPr lang="en-US" sz="2000" b="1" dirty="0" smtClean="0"/>
              <a:t>Main Function of the T Gate:</a:t>
            </a:r>
          </a:p>
          <a:p>
            <a:r>
              <a:rPr lang="en-US" sz="2000" dirty="0" smtClean="0"/>
              <a:t>&lt;to translate&gt; &lt;conclusions about traits for STF&gt; to DM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30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Transfer Stage. Gate “T”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&lt;to translate&gt; &lt;conclusions about traits for STF&gt; to DM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Answer the Question to be Forecasted (from (FOR) Gate)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Executive summary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Report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Presentation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90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Conclusion (Afterword)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719" y="1042991"/>
            <a:ext cx="8381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Text: …..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741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9" y="274638"/>
            <a:ext cx="8229600" cy="9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719" y="1042991"/>
            <a:ext cx="8381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Text: …..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07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FORMAT Methodology                                     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definitions </a:t>
            </a:r>
            <a:r>
              <a:rPr lang="en-US" sz="3200" dirty="0"/>
              <a:t>of Gates and Stages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©FORMAT CONSORTIUM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59596"/>
              </p:ext>
            </p:extLst>
          </p:nvPr>
        </p:nvGraphicFramePr>
        <p:xfrm>
          <a:off x="179880" y="1798820"/>
          <a:ext cx="8745928" cy="4092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7307"/>
                <a:gridCol w="1004341"/>
                <a:gridCol w="1002605"/>
                <a:gridCol w="2631675"/>
              </a:tblGrid>
              <a:tr h="67306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Stage / Gates</a:t>
                      </a:r>
                      <a:endParaRPr 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Meetings</a:t>
                      </a:r>
                      <a:endParaRPr lang="en-US" sz="16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Work Time</a:t>
                      </a:r>
                      <a:endParaRPr lang="en-US" sz="16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Participants</a:t>
                      </a:r>
                      <a:endParaRPr lang="en-US" sz="16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03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b="1" dirty="0" smtClean="0"/>
                        <a:t>FOR</a:t>
                      </a:r>
                      <a:r>
                        <a:rPr lang="en-US" sz="1800" dirty="0" smtClean="0"/>
                        <a:t>) Diagnose questions and  plan project</a:t>
                      </a:r>
                      <a:endParaRPr lang="en-US" sz="18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4h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workdays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analysts + 4-6 Users and Beneficiaries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b="1" dirty="0" smtClean="0"/>
                        <a:t>M</a:t>
                      </a:r>
                      <a:r>
                        <a:rPr lang="en-US" sz="1800" dirty="0" smtClean="0"/>
                        <a:t>) Define the system for forecast and study contexts</a:t>
                      </a:r>
                      <a:endParaRPr lang="en-US" sz="18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4hx4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8-10 workdays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2-4 analysts  + requested experts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2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b="1" dirty="0" smtClean="0"/>
                        <a:t>A</a:t>
                      </a:r>
                      <a:r>
                        <a:rPr lang="en-US" sz="1800" dirty="0" smtClean="0"/>
                        <a:t>) Develop forecast for defined system and contexts</a:t>
                      </a:r>
                      <a:endParaRPr lang="en-US" sz="18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4hx5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8-10 workdays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2-4 analysts +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requested specialists</a:t>
                      </a:r>
                    </a:p>
                    <a:p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27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dirty="0" smtClean="0"/>
                        <a:t>) Prepare report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present results</a:t>
                      </a:r>
                      <a:endParaRPr lang="en-US" sz="18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4h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4h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3-5</a:t>
                      </a:r>
                      <a:r>
                        <a:rPr lang="en-US" sz="1600" baseline="0" dirty="0" smtClean="0"/>
                        <a:t> workdays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1 workday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analysts</a:t>
                      </a:r>
                    </a:p>
                    <a:p>
                      <a:r>
                        <a:rPr lang="en-US" sz="1600" dirty="0" smtClean="0"/>
                        <a:t>2 analysts</a:t>
                      </a:r>
                      <a:r>
                        <a:rPr lang="en-US" sz="1600" baseline="0" dirty="0" smtClean="0"/>
                        <a:t> + Users and Beneficiaries </a:t>
                      </a:r>
                      <a:endParaRPr lang="en-US" sz="16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(FOR) 	Stage</a:t>
            </a:r>
            <a:r>
              <a:rPr lang="en-US" sz="3200" dirty="0"/>
              <a:t>: &lt;to set up&gt; &lt;the project</a:t>
            </a:r>
            <a:r>
              <a:rPr lang="en-US" sz="3200" dirty="0" smtClean="0"/>
              <a:t>&gt;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ttangolo arrotondato 5"/>
          <p:cNvSpPr/>
          <p:nvPr/>
        </p:nvSpPr>
        <p:spPr>
          <a:xfrm>
            <a:off x="531576" y="1793981"/>
            <a:ext cx="2118229" cy="143672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WHY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do we need to know the future?</a:t>
            </a:r>
          </a:p>
          <a:p>
            <a:pPr algn="ctr">
              <a:buFont typeface="Arial"/>
              <a:buChar char="•"/>
              <a:tabLst>
                <a:tab pos="0" algn="l"/>
              </a:tabLst>
            </a:pPr>
            <a:r>
              <a:rPr lang="en-US" sz="1050" dirty="0" smtClean="0">
                <a:solidFill>
                  <a:schemeClr val="tx1"/>
                </a:solidFill>
              </a:rPr>
              <a:t> Main </a:t>
            </a:r>
            <a:r>
              <a:rPr lang="en-US" sz="1050" dirty="0">
                <a:solidFill>
                  <a:schemeClr val="tx1"/>
                </a:solidFill>
              </a:rPr>
              <a:t>objectives of </a:t>
            </a:r>
            <a:r>
              <a:rPr lang="en-US" sz="1050" dirty="0" smtClean="0">
                <a:solidFill>
                  <a:schemeClr val="tx1"/>
                </a:solidFill>
              </a:rPr>
              <a:t>Forecast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3833533" y="4462762"/>
            <a:ext cx="2271351" cy="118800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HOW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do we plan to learn about future?</a:t>
            </a:r>
            <a:endParaRPr lang="en-US" dirty="0" smtClean="0">
              <a:solidFill>
                <a:srgbClr val="000000"/>
              </a:solidFill>
            </a:endParaRPr>
          </a:p>
          <a:p>
            <a:pPr marL="450850" indent="-19367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Time Diagram</a:t>
            </a:r>
          </a:p>
          <a:p>
            <a:pPr marL="450850" indent="-19367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Resource plan for the TF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900142" y="1793981"/>
            <a:ext cx="2726696" cy="143672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WHAT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d</a:t>
            </a:r>
            <a:r>
              <a:rPr lang="en-US" sz="1600" dirty="0" smtClean="0">
                <a:solidFill>
                  <a:srgbClr val="000000"/>
                </a:solidFill>
              </a:rPr>
              <a:t>o we need to know about the future (I)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50" dirty="0" smtClean="0">
                <a:solidFill>
                  <a:srgbClr val="000000"/>
                </a:solidFill>
              </a:rPr>
              <a:t> Main </a:t>
            </a:r>
            <a:r>
              <a:rPr lang="en-US" sz="1050" dirty="0">
                <a:solidFill>
                  <a:srgbClr val="000000"/>
                </a:solidFill>
              </a:rPr>
              <a:t>outputs for </a:t>
            </a:r>
            <a:r>
              <a:rPr lang="en-US" sz="1050" i="1" dirty="0">
                <a:solidFill>
                  <a:srgbClr val="000000"/>
                </a:solidFill>
              </a:rPr>
              <a:t>Decision </a:t>
            </a:r>
            <a:r>
              <a:rPr lang="en-US" sz="1050" i="1" dirty="0" smtClean="0">
                <a:solidFill>
                  <a:srgbClr val="000000"/>
                </a:solidFill>
              </a:rPr>
              <a:t>Makers (DM)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50" dirty="0" smtClean="0">
                <a:solidFill>
                  <a:srgbClr val="000000"/>
                </a:solidFill>
              </a:rPr>
              <a:t> How the outputs will be applied by DM </a:t>
            </a:r>
            <a:endParaRPr lang="en-US" sz="1050" i="1" dirty="0" smtClean="0">
              <a:solidFill>
                <a:srgbClr val="000000"/>
              </a:solidFill>
            </a:endParaRPr>
          </a:p>
        </p:txBody>
      </p:sp>
      <p:sp>
        <p:nvSpPr>
          <p:cNvPr id="9" name="Diamante 8"/>
          <p:cNvSpPr/>
          <p:nvPr/>
        </p:nvSpPr>
        <p:spPr>
          <a:xfrm>
            <a:off x="6420859" y="4297167"/>
            <a:ext cx="1564400" cy="1519189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Gate FOR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8206543" y="4595097"/>
            <a:ext cx="8569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the Model</a:t>
            </a:r>
          </a:p>
          <a:p>
            <a:pPr algn="ctr"/>
            <a:r>
              <a:rPr lang="en-US" dirty="0" smtClean="0"/>
              <a:t>Stage</a:t>
            </a:r>
          </a:p>
        </p:txBody>
      </p:sp>
      <p:sp>
        <p:nvSpPr>
          <p:cNvPr id="48" name="Diamante 47"/>
          <p:cNvSpPr/>
          <p:nvPr/>
        </p:nvSpPr>
        <p:spPr>
          <a:xfrm>
            <a:off x="5852969" y="1599213"/>
            <a:ext cx="1916061" cy="1826256"/>
          </a:xfrm>
          <a:prstGeom prst="diamond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Can we get the required results without Forecast?</a:t>
            </a:r>
          </a:p>
        </p:txBody>
      </p:sp>
      <p:cxnSp>
        <p:nvCxnSpPr>
          <p:cNvPr id="53" name="Connettore 4 52"/>
          <p:cNvCxnSpPr>
            <a:stCxn id="48" idx="3"/>
            <a:endCxn id="100" idx="1"/>
          </p:cNvCxnSpPr>
          <p:nvPr/>
        </p:nvCxnSpPr>
        <p:spPr>
          <a:xfrm flipH="1">
            <a:off x="823774" y="2512341"/>
            <a:ext cx="6945256" cy="2544421"/>
          </a:xfrm>
          <a:prstGeom prst="bentConnector5">
            <a:avLst>
              <a:gd name="adj1" fmla="val -10562"/>
              <a:gd name="adj2" fmla="val 58789"/>
              <a:gd name="adj3" fmla="val 103291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7983741" y="1026383"/>
            <a:ext cx="9598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TF needed</a:t>
            </a:r>
          </a:p>
        </p:txBody>
      </p:sp>
      <p:cxnSp>
        <p:nvCxnSpPr>
          <p:cNvPr id="63" name="Connettore 4 62"/>
          <p:cNvCxnSpPr>
            <a:stCxn id="48" idx="0"/>
            <a:endCxn id="62" idx="1"/>
          </p:cNvCxnSpPr>
          <p:nvPr/>
        </p:nvCxnSpPr>
        <p:spPr>
          <a:xfrm rot="5400000" flipH="1" flipV="1">
            <a:off x="7272538" y="888011"/>
            <a:ext cx="249664" cy="1172741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7094235" y="1164883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7985259" y="2327675"/>
            <a:ext cx="302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</a:p>
        </p:txBody>
      </p:sp>
      <p:sp>
        <p:nvSpPr>
          <p:cNvPr id="100" name="Rettangolo arrotondato 99"/>
          <p:cNvSpPr/>
          <p:nvPr/>
        </p:nvSpPr>
        <p:spPr>
          <a:xfrm>
            <a:off x="823774" y="4338402"/>
            <a:ext cx="2608321" cy="143672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WHAT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d</a:t>
            </a:r>
            <a:r>
              <a:rPr lang="en-US" sz="1600" dirty="0" smtClean="0">
                <a:solidFill>
                  <a:srgbClr val="000000"/>
                </a:solidFill>
              </a:rPr>
              <a:t>o we need to know about the future (II) ?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50" dirty="0" smtClean="0">
                <a:solidFill>
                  <a:srgbClr val="000000"/>
                </a:solidFill>
              </a:rPr>
              <a:t> System to be forecasted (STF)</a:t>
            </a:r>
            <a:endParaRPr lang="en-US" sz="1050" i="1" dirty="0" smtClean="0">
              <a:solidFill>
                <a:srgbClr val="000000"/>
              </a:solidFill>
            </a:endParaRP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en-US" sz="1050" dirty="0">
                <a:solidFill>
                  <a:srgbClr val="000000"/>
                </a:solidFill>
              </a:rPr>
              <a:t>T</a:t>
            </a:r>
            <a:r>
              <a:rPr lang="en-US" sz="1050" dirty="0" smtClean="0">
                <a:solidFill>
                  <a:srgbClr val="000000"/>
                </a:solidFill>
              </a:rPr>
              <a:t>ime horizon</a:t>
            </a:r>
          </a:p>
          <a:p>
            <a:pPr marL="92075" lvl="0">
              <a:buFont typeface="Arial"/>
              <a:buChar char="•"/>
              <a:tabLst>
                <a:tab pos="0" algn="l"/>
              </a:tabLst>
            </a:pP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smtClean="0">
                <a:solidFill>
                  <a:srgbClr val="000000"/>
                </a:solidFill>
              </a:rPr>
              <a:t>Market scope and geographic context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292535" y="3360005"/>
            <a:ext cx="1291982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Session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6" idx="3"/>
            <a:endCxn id="8" idx="1"/>
          </p:cNvCxnSpPr>
          <p:nvPr/>
        </p:nvCxnSpPr>
        <p:spPr>
          <a:xfrm>
            <a:off x="2649805" y="2512341"/>
            <a:ext cx="2503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48" idx="1"/>
          </p:cNvCxnSpPr>
          <p:nvPr/>
        </p:nvCxnSpPr>
        <p:spPr>
          <a:xfrm>
            <a:off x="5626838" y="2512341"/>
            <a:ext cx="2261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0" idx="3"/>
            <a:endCxn id="7" idx="1"/>
          </p:cNvCxnSpPr>
          <p:nvPr/>
        </p:nvCxnSpPr>
        <p:spPr>
          <a:xfrm>
            <a:off x="3432095" y="5056762"/>
            <a:ext cx="4014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9" idx="1"/>
          </p:cNvCxnSpPr>
          <p:nvPr/>
        </p:nvCxnSpPr>
        <p:spPr>
          <a:xfrm>
            <a:off x="6104884" y="5056762"/>
            <a:ext cx="3159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5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9" idx="3"/>
            <a:endCxn id="17" idx="1"/>
          </p:cNvCxnSpPr>
          <p:nvPr/>
        </p:nvCxnSpPr>
        <p:spPr>
          <a:xfrm>
            <a:off x="7985259" y="5056762"/>
            <a:ext cx="221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13"/>
          <p:cNvCxnSpPr>
            <a:stCxn id="9" idx="2"/>
            <a:endCxn id="6" idx="1"/>
          </p:cNvCxnSpPr>
          <p:nvPr/>
        </p:nvCxnSpPr>
        <p:spPr>
          <a:xfrm rot="5400000" flipH="1">
            <a:off x="2215310" y="828608"/>
            <a:ext cx="3304015" cy="6671483"/>
          </a:xfrm>
          <a:prstGeom prst="bentConnector4">
            <a:avLst>
              <a:gd name="adj1" fmla="val -6919"/>
              <a:gd name="adj2" fmla="val 105158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15"/>
          <p:cNvSpPr txBox="1"/>
          <p:nvPr/>
        </p:nvSpPr>
        <p:spPr>
          <a:xfrm>
            <a:off x="4408121" y="5905782"/>
            <a:ext cx="121871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 compliant</a:t>
            </a:r>
            <a:endParaRPr lang="en-US" sz="120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7420128" y="5775122"/>
            <a:ext cx="1371965" cy="441605"/>
          </a:xfrm>
          <a:prstGeom prst="wedgeRoundRectCallout">
            <a:avLst>
              <a:gd name="adj1" fmla="val -32389"/>
              <a:gd name="adj2" fmla="val -8339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Factory visit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7018" y="63986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0" y="1389935"/>
            <a:ext cx="4411903" cy="2332060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5307" y="1697613"/>
            <a:ext cx="41341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WHY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do we need to know the future?</a:t>
            </a:r>
          </a:p>
          <a:p>
            <a:pPr algn="ctr">
              <a:buFont typeface="Arial"/>
              <a:buChar char="•"/>
              <a:tabLst>
                <a:tab pos="0" algn="l"/>
              </a:tabLst>
            </a:pPr>
            <a:r>
              <a:rPr lang="en-US" sz="2400" dirty="0"/>
              <a:t> </a:t>
            </a:r>
            <a:r>
              <a:rPr lang="en-US" sz="2000" dirty="0"/>
              <a:t>Main objectives of Forecast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3720" y="1422976"/>
            <a:ext cx="3886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/>
              <a:t>Highlight </a:t>
            </a:r>
            <a:endParaRPr lang="en-GB" sz="2000" dirty="0" smtClean="0"/>
          </a:p>
          <a:p>
            <a:pPr marL="1588" indent="-1588"/>
            <a:r>
              <a:rPr lang="en-GB" sz="2000" dirty="0" smtClean="0"/>
              <a:t>Prepare objectives of the project/study from various viewpoints (e.g. beneficiaries, users, technology context, marketing context)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199" y="4089400"/>
            <a:ext cx="837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Put your content here</a:t>
            </a:r>
          </a:p>
        </p:txBody>
      </p:sp>
    </p:spTree>
    <p:extLst>
      <p:ext uri="{BB962C8B-B14F-4D97-AF65-F5344CB8AC3E}">
        <p14:creationId xmlns:p14="http://schemas.microsoft.com/office/powerpoint/2010/main" val="29489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FORmulate Stage. Step FOR_1.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(Session 1)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7E84-7084-3140-87D8-2BB5CD5140F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7018" y="6398694"/>
            <a:ext cx="2895600" cy="365125"/>
          </a:xfrm>
        </p:spPr>
        <p:txBody>
          <a:bodyPr/>
          <a:lstStyle/>
          <a:p>
            <a:pPr algn="r"/>
            <a:r>
              <a:rPr lang="en-US" dirty="0" smtClean="0"/>
              <a:t>©FORMAT CONSORTIUM  </a:t>
            </a:r>
          </a:p>
          <a:p>
            <a:pPr algn="r"/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7" name="Rettangolo arrotondato 99"/>
          <p:cNvSpPr/>
          <p:nvPr/>
        </p:nvSpPr>
        <p:spPr>
          <a:xfrm>
            <a:off x="457201" y="1389935"/>
            <a:ext cx="2312504" cy="1167735"/>
          </a:xfrm>
          <a:prstGeom prst="roundRect">
            <a:avLst/>
          </a:prstGeom>
          <a:noFill/>
          <a:ln w="38100" cmpd="sng">
            <a:solidFill>
              <a:srgbClr val="930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9047" y="1432573"/>
            <a:ext cx="21643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WHY </a:t>
            </a:r>
          </a:p>
          <a:p>
            <a:pPr algn="ctr"/>
            <a:r>
              <a:rPr lang="en-US" sz="1400" dirty="0"/>
              <a:t>do we need to know the future?</a:t>
            </a:r>
          </a:p>
          <a:p>
            <a:pPr algn="ctr">
              <a:buFont typeface="Arial"/>
              <a:buChar char="•"/>
              <a:tabLst>
                <a:tab pos="0" algn="l"/>
              </a:tabLst>
            </a:pPr>
            <a:r>
              <a:rPr lang="en-US" sz="2400" dirty="0"/>
              <a:t> </a:t>
            </a:r>
            <a:r>
              <a:rPr lang="en-US" sz="1200" dirty="0"/>
              <a:t>Main objectives of Forecast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061" y="2743200"/>
            <a:ext cx="83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More space for your content</a:t>
            </a:r>
          </a:p>
        </p:txBody>
      </p:sp>
    </p:spTree>
    <p:extLst>
      <p:ext uri="{BB962C8B-B14F-4D97-AF65-F5344CB8AC3E}">
        <p14:creationId xmlns:p14="http://schemas.microsoft.com/office/powerpoint/2010/main" val="29489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4177</Words>
  <Application>Microsoft Office PowerPoint</Application>
  <PresentationFormat>Presentazione su schermo (4:3)</PresentationFormat>
  <Paragraphs>778</Paragraphs>
  <Slides>56</Slides>
  <Notes>55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60" baseType="lpstr">
      <vt:lpstr>Arial</vt:lpstr>
      <vt:lpstr>Arial Narrow</vt:lpstr>
      <vt:lpstr>Calibri</vt:lpstr>
      <vt:lpstr>Office Theme</vt:lpstr>
      <vt:lpstr>Template for methodological application</vt:lpstr>
      <vt:lpstr>How to use this template</vt:lpstr>
      <vt:lpstr>Pre-requirements for analysts and experts</vt:lpstr>
      <vt:lpstr>FORMAT Methodology: Stage-Gate process</vt:lpstr>
      <vt:lpstr>FORMAT Methodology: Stage-Gate process</vt:lpstr>
      <vt:lpstr>FORMAT Methodology                                             definitions of Gates and Stages</vt:lpstr>
      <vt:lpstr>(FOR)  Stage: &lt;to set up&gt; &lt;the project&gt;</vt:lpstr>
      <vt:lpstr>FORmulate Stage. Step FOR_1. (Session 1) </vt:lpstr>
      <vt:lpstr>FORmulate Stage. Step FOR_1. (Session 1) </vt:lpstr>
      <vt:lpstr>FORmulate Stage. Step FOR_2. (Session 1) </vt:lpstr>
      <vt:lpstr>FORmulate Stage. Step FOR_2. (Session 1) </vt:lpstr>
      <vt:lpstr>FORmulate Stage.  Step FOR_3. GATE. (Session 1) </vt:lpstr>
      <vt:lpstr>FORmulate Stage.  Step FOR_3. GATE. (Session 1) </vt:lpstr>
      <vt:lpstr>FORmulate Stage. Step FOR_4. (Session 1) </vt:lpstr>
      <vt:lpstr>FORmulate Stage. Step FOR_4. (Session 1) </vt:lpstr>
      <vt:lpstr>FORmulate Stage. Step FOR_5. (Session 1) </vt:lpstr>
      <vt:lpstr>FORmulate Stage. Step FOR_5. (Session 1) </vt:lpstr>
      <vt:lpstr>FORmulate Stage. GATE “FOR”. (Session 1) </vt:lpstr>
      <vt:lpstr>FORmulate Stage. GATE “FOR”.</vt:lpstr>
      <vt:lpstr>(M)  Stage: &lt;to model&gt;  &lt;existing knowledge&gt;</vt:lpstr>
      <vt:lpstr>Model Stage. Step M_1. (Session 2) </vt:lpstr>
      <vt:lpstr>Model Stage. Step M_1. (Session 2) </vt:lpstr>
      <vt:lpstr>Model Stage. Step M_2. (Session 2) </vt:lpstr>
      <vt:lpstr>Model Stage. Step M_2. (Session 2) </vt:lpstr>
      <vt:lpstr>Model Stage. Step M_3. (Session 2) </vt:lpstr>
      <vt:lpstr>Model Stage. Step M_3. (Session 2) </vt:lpstr>
      <vt:lpstr>Model Stage. Step M_4 (Session 3) </vt:lpstr>
      <vt:lpstr>Model Stage. Step M_4 (Session 3) </vt:lpstr>
      <vt:lpstr>Model Stage. Step M_5. (Session 4) </vt:lpstr>
      <vt:lpstr>Model Stage. Step M_5. (Session 4) </vt:lpstr>
      <vt:lpstr>Model Stage. GATE “M” (Session 5) </vt:lpstr>
      <vt:lpstr>Model Stage. GATE “M”.</vt:lpstr>
      <vt:lpstr>(A) Stage: &lt;to identify&gt; &lt;future traits&gt; for STF</vt:lpstr>
      <vt:lpstr>Act Stage. Step A_1. (Session 6) </vt:lpstr>
      <vt:lpstr>Act Stage. Step A_1. (Session 6) </vt:lpstr>
      <vt:lpstr>Act Stage. Step A_2. (Session 7) </vt:lpstr>
      <vt:lpstr>Act Stage. Step A_2. (Session 7) </vt:lpstr>
      <vt:lpstr>Act Stage. Step A_3. (Session 8) </vt:lpstr>
      <vt:lpstr>Act Stage. Step A_3. (Session 8) </vt:lpstr>
      <vt:lpstr>Act Stage. Step A_4. (Session 9) </vt:lpstr>
      <vt:lpstr>Act Stage. Step A_4. (Session 9) </vt:lpstr>
      <vt:lpstr>Act Stage. Gate “A”. (Session 10) </vt:lpstr>
      <vt:lpstr>Act Stage. Gate “A”</vt:lpstr>
      <vt:lpstr>(T) Stage: &lt;to translate&gt; &lt;conclusions  about traits for STF&gt; to DM </vt:lpstr>
      <vt:lpstr>Transfer Stage. Step T_1. (Session 11) </vt:lpstr>
      <vt:lpstr>Transfer Stage. Step T_1. (Session 11) </vt:lpstr>
      <vt:lpstr>Transfer Stage. Step T_2. (Session 11) </vt:lpstr>
      <vt:lpstr>Transfer Stage. Step T_2. (Session 11) </vt:lpstr>
      <vt:lpstr>Transfer Stage. Step T_3. (Session 11) </vt:lpstr>
      <vt:lpstr>Transfer Stage. Step T_3. (Session 11) </vt:lpstr>
      <vt:lpstr>Transfer Stage. Step T_4. (Session 12) </vt:lpstr>
      <vt:lpstr>Transfer Stage. Step T_4. (Session 12) </vt:lpstr>
      <vt:lpstr>Transfer Stage. Gate “T”.</vt:lpstr>
      <vt:lpstr>Transfer Stage. Gate “T”</vt:lpstr>
      <vt:lpstr>Conclusion (Afterword)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2013-10-31T17:04:44Z</dcterms:created>
  <dcterms:modified xsi:type="dcterms:W3CDTF">2014-08-02T15:13:05Z</dcterms:modified>
</cp:coreProperties>
</file>